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notesMasterIdLst>
    <p:notesMasterId r:id="rId15"/>
  </p:notesMasterIdLst>
  <p:handoutMasterIdLst>
    <p:handoutMasterId r:id="rId16"/>
  </p:handoutMasterIdLst>
  <p:sldIdLst>
    <p:sldId id="405" r:id="rId3"/>
    <p:sldId id="409" r:id="rId4"/>
    <p:sldId id="356" r:id="rId5"/>
    <p:sldId id="377" r:id="rId6"/>
    <p:sldId id="378" r:id="rId7"/>
    <p:sldId id="379" r:id="rId8"/>
    <p:sldId id="380" r:id="rId9"/>
    <p:sldId id="406" r:id="rId10"/>
    <p:sldId id="407" r:id="rId11"/>
    <p:sldId id="408" r:id="rId12"/>
    <p:sldId id="411" r:id="rId13"/>
    <p:sldId id="410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505E"/>
    <a:srgbClr val="1D6BB5"/>
    <a:srgbClr val="6D6E71"/>
    <a:srgbClr val="34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28" y="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EB712-C7C5-434B-97BD-45720AA21D76}" type="datetimeFigureOut">
              <a:rPr lang="en-CA" smtClean="0"/>
              <a:t>2020-03-10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1DA38-BE44-4EAB-A573-09B6470A83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44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D4D53-BA5B-462E-83F0-F5FC720D13A6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15A9B-C110-416B-A02E-DE098D5CB8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6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15A9B-C110-416B-A02E-DE098D5CB89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1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343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1008"/>
            <a:ext cx="8229600" cy="857250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199"/>
            <a:ext cx="8229600" cy="33940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3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271"/>
            <a:ext cx="8229600" cy="85725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7936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7936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1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utoff+WashCAP_Logo_Icon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533" y="1968500"/>
            <a:ext cx="3183467" cy="3183467"/>
          </a:xfrm>
          <a:prstGeom prst="rect">
            <a:avLst/>
          </a:prstGeom>
        </p:spPr>
      </p:pic>
      <p:pic>
        <p:nvPicPr>
          <p:cNvPr id="10" name="Picture 9" descr="CAP_full_logo_cmyk-hi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4" y="4205171"/>
            <a:ext cx="4502696" cy="651951"/>
          </a:xfrm>
          <a:prstGeom prst="rect">
            <a:avLst/>
          </a:prstGeom>
        </p:spPr>
      </p:pic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smtClean="0">
                <a:solidFill>
                  <a:srgbClr val="1D6BB5"/>
                </a:solidFill>
                <a:latin typeface="Century Gothic"/>
                <a:cs typeface="Century Gothic"/>
              </a:rPr>
              <a:t>PRESENTATION TITLE: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100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9251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11749"/>
            <a:ext cx="9144000" cy="448481"/>
          </a:xfrm>
          <a:prstGeom prst="rect">
            <a:avLst/>
          </a:prstGeom>
          <a:solidFill>
            <a:srgbClr val="1D6B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D6BB5"/>
              </a:solidFill>
            </a:endParaRPr>
          </a:p>
        </p:txBody>
      </p:sp>
      <p:pic>
        <p:nvPicPr>
          <p:cNvPr id="8" name="Picture 7" descr="Cutoff+WashCAP_Logo_Icon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633" y="2633133"/>
            <a:ext cx="2510367" cy="2510367"/>
          </a:xfrm>
          <a:prstGeom prst="rect">
            <a:avLst/>
          </a:prstGeom>
        </p:spPr>
      </p:pic>
      <p:pic>
        <p:nvPicPr>
          <p:cNvPr id="9" name="Picture 8" descr="CAP_noIcon_logo_cmy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22462"/>
            <a:ext cx="2192055" cy="18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8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8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1D6BB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D6E7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534" y="87202"/>
            <a:ext cx="8695508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600" b="1" dirty="0" smtClean="0">
                <a:solidFill>
                  <a:srgbClr val="1D6BB5"/>
                </a:solidFill>
              </a:rPr>
              <a:t>Sustainable Fleet </a:t>
            </a:r>
          </a:p>
          <a:p>
            <a:pPr>
              <a:lnSpc>
                <a:spcPct val="140000"/>
              </a:lnSpc>
            </a:pPr>
            <a:r>
              <a:rPr lang="en-US" sz="3600" b="1" dirty="0" smtClean="0">
                <a:solidFill>
                  <a:srgbClr val="1D6BB5"/>
                </a:solidFill>
              </a:rPr>
              <a:t>Working Group</a:t>
            </a:r>
          </a:p>
          <a:p>
            <a:pPr>
              <a:lnSpc>
                <a:spcPct val="140000"/>
              </a:lnSpc>
            </a:pPr>
            <a:r>
              <a:rPr lang="en-US" sz="3600" b="1" dirty="0" smtClean="0">
                <a:solidFill>
                  <a:srgbClr val="1D6BB5"/>
                </a:solidFill>
              </a:rPr>
              <a:t>Areas of Collaboration </a:t>
            </a:r>
          </a:p>
          <a:p>
            <a:pPr>
              <a:lnSpc>
                <a:spcPct val="140000"/>
              </a:lnSpc>
            </a:pPr>
            <a:r>
              <a:rPr lang="en-US" sz="3600" b="1" dirty="0" smtClean="0">
                <a:solidFill>
                  <a:srgbClr val="1D6BB5"/>
                </a:solidFill>
              </a:rPr>
              <a:t>&amp; Work Plan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/>
              <a:t>Report back from March 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Workshop</a:t>
            </a:r>
            <a:endParaRPr lang="en-US" sz="2400" b="1" dirty="0"/>
          </a:p>
          <a:p>
            <a:pPr>
              <a:lnSpc>
                <a:spcPct val="140000"/>
              </a:lnSpc>
            </a:pPr>
            <a:endParaRPr lang="en-US" b="1" dirty="0"/>
          </a:p>
          <a:p>
            <a:pPr>
              <a:lnSpc>
                <a:spcPct val="140000"/>
              </a:lnSpc>
            </a:pPr>
            <a:r>
              <a:rPr lang="en-US" b="1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688" y="-86711"/>
            <a:ext cx="4030675" cy="211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333" y="3630854"/>
            <a:ext cx="138391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70205"/>
              </p:ext>
            </p:extLst>
          </p:nvPr>
        </p:nvGraphicFramePr>
        <p:xfrm>
          <a:off x="0" y="0"/>
          <a:ext cx="9144000" cy="5653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3331">
                  <a:extLst>
                    <a:ext uri="{9D8B030D-6E8A-4147-A177-3AD203B41FA5}">
                      <a16:colId xmlns:a16="http://schemas.microsoft.com/office/drawing/2014/main" val="2111383063"/>
                    </a:ext>
                  </a:extLst>
                </a:gridCol>
                <a:gridCol w="1844566">
                  <a:extLst>
                    <a:ext uri="{9D8B030D-6E8A-4147-A177-3AD203B41FA5}">
                      <a16:colId xmlns:a16="http://schemas.microsoft.com/office/drawing/2014/main" val="2115489276"/>
                    </a:ext>
                  </a:extLst>
                </a:gridCol>
                <a:gridCol w="2333296">
                  <a:extLst>
                    <a:ext uri="{9D8B030D-6E8A-4147-A177-3AD203B41FA5}">
                      <a16:colId xmlns:a16="http://schemas.microsoft.com/office/drawing/2014/main" val="2737139227"/>
                    </a:ext>
                  </a:extLst>
                </a:gridCol>
                <a:gridCol w="1962807">
                  <a:extLst>
                    <a:ext uri="{9D8B030D-6E8A-4147-A177-3AD203B41FA5}">
                      <a16:colId xmlns:a16="http://schemas.microsoft.com/office/drawing/2014/main" val="1723049202"/>
                    </a:ext>
                  </a:extLst>
                </a:gridCol>
              </a:tblGrid>
              <a:tr h="644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Municipal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CAP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4 municipalities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571749562"/>
                  </a:ext>
                </a:extLst>
              </a:tr>
              <a:tr h="3542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7. Sharing life-cycle costing evaluations</a:t>
                      </a: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Align </a:t>
                      </a:r>
                      <a:r>
                        <a:rPr lang="en-US" sz="1800" dirty="0" smtClean="0">
                          <a:effectLst/>
                        </a:rPr>
                        <a:t>with leading EV business case methodologies/Provide EV business cases to CAP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Exploration and sharing of leading practices from other jurisdictions</a:t>
                      </a:r>
                      <a:endParaRPr lang="en-CA" sz="18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Research and share business case development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</a:rPr>
                        <a:t>Facilitate feedback across municipalities </a:t>
                      </a:r>
                      <a:endParaRPr lang="en-CA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effectLst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CA" sz="1800" dirty="0" smtClean="0">
                          <a:effectLst/>
                        </a:rPr>
                        <a:t>•	CVC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Caledon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Clarington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Whitby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253153392"/>
                  </a:ext>
                </a:extLst>
              </a:tr>
              <a:tr h="957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188282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14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924" y="503184"/>
            <a:ext cx="7772400" cy="1101725"/>
          </a:xfrm>
        </p:spPr>
        <p:txBody>
          <a:bodyPr/>
          <a:lstStyle/>
          <a:p>
            <a:r>
              <a:rPr lang="en-US" dirty="0" smtClean="0"/>
              <a:t>Next Steps: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923" y="1755884"/>
            <a:ext cx="7654159" cy="2382563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34505E"/>
                </a:solidFill>
              </a:rPr>
              <a:t>Webinars </a:t>
            </a:r>
            <a:r>
              <a:rPr lang="en-CA" dirty="0">
                <a:solidFill>
                  <a:srgbClr val="34505E"/>
                </a:solidFill>
              </a:rPr>
              <a:t>to share </a:t>
            </a:r>
            <a:r>
              <a:rPr lang="en-CA" dirty="0" smtClean="0">
                <a:solidFill>
                  <a:srgbClr val="34505E"/>
                </a:solidFill>
              </a:rPr>
              <a:t>resources/experience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4505E"/>
                </a:solidFill>
              </a:rPr>
              <a:t>Meetings </a:t>
            </a:r>
            <a:r>
              <a:rPr lang="en-US" dirty="0">
                <a:solidFill>
                  <a:srgbClr val="34505E"/>
                </a:solidFill>
              </a:rPr>
              <a:t>to brainstorm next steps/evaluate previous work – every 4 months/6 months </a:t>
            </a:r>
            <a:endParaRPr lang="en-US" dirty="0" smtClean="0">
              <a:solidFill>
                <a:srgbClr val="34505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34505E"/>
                </a:solidFill>
              </a:rPr>
              <a:t>CAP to develop hub </a:t>
            </a:r>
            <a:r>
              <a:rPr lang="en-CA" dirty="0">
                <a:solidFill>
                  <a:srgbClr val="34505E"/>
                </a:solidFill>
              </a:rPr>
              <a:t>with resources </a:t>
            </a:r>
            <a:endParaRPr lang="en-CA" dirty="0" smtClean="0">
              <a:solidFill>
                <a:srgbClr val="34505E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4505E"/>
                </a:solidFill>
              </a:rPr>
              <a:t>Network participants to inform CAP with to dos/actions valuable to them</a:t>
            </a:r>
            <a:endParaRPr lang="en-CA" dirty="0">
              <a:solidFill>
                <a:srgbClr val="345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6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841018"/>
              </p:ext>
            </p:extLst>
          </p:nvPr>
        </p:nvGraphicFramePr>
        <p:xfrm>
          <a:off x="0" y="0"/>
          <a:ext cx="9144000" cy="51321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07372">
                  <a:extLst>
                    <a:ext uri="{9D8B030D-6E8A-4147-A177-3AD203B41FA5}">
                      <a16:colId xmlns:a16="http://schemas.microsoft.com/office/drawing/2014/main" val="2452218639"/>
                    </a:ext>
                  </a:extLst>
                </a:gridCol>
                <a:gridCol w="3168869">
                  <a:extLst>
                    <a:ext uri="{9D8B030D-6E8A-4147-A177-3AD203B41FA5}">
                      <a16:colId xmlns:a16="http://schemas.microsoft.com/office/drawing/2014/main" val="2847119342"/>
                    </a:ext>
                  </a:extLst>
                </a:gridCol>
                <a:gridCol w="2167759">
                  <a:extLst>
                    <a:ext uri="{9D8B030D-6E8A-4147-A177-3AD203B41FA5}">
                      <a16:colId xmlns:a16="http://schemas.microsoft.com/office/drawing/2014/main" val="694436578"/>
                    </a:ext>
                  </a:extLst>
                </a:gridCol>
              </a:tblGrid>
              <a:tr h="3621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 Webinars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to</a:t>
                      </a:r>
                      <a:r>
                        <a:rPr lang="en-US" baseline="0" dirty="0" smtClean="0"/>
                        <a:t> share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When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814762"/>
                  </a:ext>
                </a:extLst>
              </a:tr>
              <a:tr h="625062">
                <a:tc>
                  <a:txBody>
                    <a:bodyPr/>
                    <a:lstStyle/>
                    <a:p>
                      <a:r>
                        <a:rPr lang="en-US" dirty="0" smtClean="0"/>
                        <a:t>Resilience approach to sustainable fleet plans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Toronto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044915"/>
                  </a:ext>
                </a:extLst>
              </a:tr>
              <a:tr h="490144">
                <a:tc>
                  <a:txBody>
                    <a:bodyPr/>
                    <a:lstStyle/>
                    <a:p>
                      <a:r>
                        <a:rPr lang="en-CA" dirty="0" smtClean="0"/>
                        <a:t>Vehicle suitability checklist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York Region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90396"/>
                  </a:ext>
                </a:extLst>
              </a:tr>
              <a:tr h="892945">
                <a:tc>
                  <a:txBody>
                    <a:bodyPr/>
                    <a:lstStyle/>
                    <a:p>
                      <a:r>
                        <a:rPr lang="en-US" dirty="0" smtClean="0"/>
                        <a:t>Fleet Monitoring (AVL)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Burlington</a:t>
                      </a:r>
                    </a:p>
                    <a:p>
                      <a:r>
                        <a:rPr lang="en-US" dirty="0" smtClean="0"/>
                        <a:t>Peel Region</a:t>
                      </a:r>
                    </a:p>
                    <a:p>
                      <a:r>
                        <a:rPr lang="en-US" dirty="0" smtClean="0"/>
                        <a:t>Toronto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784043"/>
                  </a:ext>
                </a:extLst>
              </a:tr>
              <a:tr h="892945">
                <a:tc>
                  <a:txBody>
                    <a:bodyPr/>
                    <a:lstStyle/>
                    <a:p>
                      <a:r>
                        <a:rPr lang="en-US" dirty="0" smtClean="0"/>
                        <a:t>RFPs and multi-year agreement on procurement (+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sharing assumptions/experience)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Burlington</a:t>
                      </a:r>
                    </a:p>
                    <a:p>
                      <a:r>
                        <a:rPr lang="en-US" dirty="0" smtClean="0"/>
                        <a:t>Hamilton</a:t>
                      </a:r>
                    </a:p>
                    <a:p>
                      <a:r>
                        <a:rPr lang="en-US" dirty="0" smtClean="0"/>
                        <a:t>Toronto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673023"/>
                  </a:ext>
                </a:extLst>
              </a:tr>
              <a:tr h="892945">
                <a:tc>
                  <a:txBody>
                    <a:bodyPr/>
                    <a:lstStyle/>
                    <a:p>
                      <a:r>
                        <a:rPr lang="en-US" dirty="0" smtClean="0"/>
                        <a:t>3rd party consultancy experience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Whitby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Hamilton</a:t>
                      </a:r>
                    </a:p>
                    <a:p>
                      <a:r>
                        <a:rPr lang="en-US" dirty="0" smtClean="0"/>
                        <a:t>Peel Region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218404"/>
                  </a:ext>
                </a:extLst>
              </a:tr>
              <a:tr h="892945">
                <a:tc>
                  <a:txBody>
                    <a:bodyPr/>
                    <a:lstStyle/>
                    <a:p>
                      <a:r>
                        <a:rPr lang="en-US" dirty="0" smtClean="0"/>
                        <a:t>Green Fleet Scan and how to expand EV charging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Peel Region and CAP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687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8407" y="614856"/>
            <a:ext cx="72363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Areas of Collaboration activity</a:t>
            </a:r>
          </a:p>
          <a:p>
            <a:endParaRPr lang="en-US" dirty="0"/>
          </a:p>
          <a:p>
            <a:r>
              <a:rPr lang="en-US" sz="2000" b="1" dirty="0" smtClean="0"/>
              <a:t>Objective: </a:t>
            </a:r>
            <a:r>
              <a:rPr lang="en-US" sz="2000" dirty="0" smtClean="0"/>
              <a:t>To </a:t>
            </a:r>
            <a:r>
              <a:rPr lang="en-US" sz="2000" dirty="0"/>
              <a:t>explore what value municipalities are seeking to extract through collaboration on ‘green fleet’ initiatives that will optimize fleet operations and strategic </a:t>
            </a:r>
            <a:r>
              <a:rPr lang="en-US" sz="2000" dirty="0" smtClean="0"/>
              <a:t>planning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 smtClean="0"/>
              <a:t>Goal</a:t>
            </a:r>
            <a:r>
              <a:rPr lang="en-US" sz="2000" b="1" dirty="0"/>
              <a:t>: </a:t>
            </a:r>
            <a:r>
              <a:rPr lang="en-US" sz="2000" dirty="0" smtClean="0"/>
              <a:t>Identify </a:t>
            </a:r>
            <a:r>
              <a:rPr lang="en-US" sz="2000" dirty="0"/>
              <a:t>1-3 areas </a:t>
            </a:r>
            <a:r>
              <a:rPr lang="en-US" sz="2000" dirty="0" smtClean="0"/>
              <a:t>of collaboration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70542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880554"/>
              </p:ext>
            </p:extLst>
          </p:nvPr>
        </p:nvGraphicFramePr>
        <p:xfrm>
          <a:off x="0" y="1"/>
          <a:ext cx="9143999" cy="6456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4634">
                  <a:extLst>
                    <a:ext uri="{9D8B030D-6E8A-4147-A177-3AD203B41FA5}">
                      <a16:colId xmlns:a16="http://schemas.microsoft.com/office/drawing/2014/main" val="306055719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val="4286850814"/>
                    </a:ext>
                  </a:extLst>
                </a:gridCol>
                <a:gridCol w="1994338">
                  <a:extLst>
                    <a:ext uri="{9D8B030D-6E8A-4147-A177-3AD203B41FA5}">
                      <a16:colId xmlns:a16="http://schemas.microsoft.com/office/drawing/2014/main" val="113972011"/>
                    </a:ext>
                  </a:extLst>
                </a:gridCol>
                <a:gridCol w="1868213">
                  <a:extLst>
                    <a:ext uri="{9D8B030D-6E8A-4147-A177-3AD203B41FA5}">
                      <a16:colId xmlns:a16="http://schemas.microsoft.com/office/drawing/2014/main" val="2553970913"/>
                    </a:ext>
                  </a:extLst>
                </a:gridCol>
              </a:tblGrid>
              <a:tr h="717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Municipal Efforts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CAP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Who?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13 municipalities</a:t>
                      </a: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71030092"/>
                  </a:ext>
                </a:extLst>
              </a:tr>
              <a:tr h="381606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1.</a:t>
                      </a:r>
                      <a:r>
                        <a:rPr lang="en-US" sz="1800" dirty="0" smtClean="0">
                          <a:effectLst/>
                        </a:rPr>
                        <a:t>Broadening considerations for sustainable fleet strategy implementation: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resilience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facilities/infrastructure/asset management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policy alignment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structuring and sharing multi year contracts for </a:t>
                      </a:r>
                      <a:r>
                        <a:rPr lang="en-US" sz="1800" dirty="0" smtClean="0">
                          <a:effectLst/>
                        </a:rPr>
                        <a:t>purchasing/procurement 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action within municipality and report back to group on feedback received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input to CAP on the asks/strategy/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dos/municipal 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sharing/resources</a:t>
                      </a:r>
                      <a:endParaRPr lang="en-US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CA" sz="1800" dirty="0" smtClean="0">
                          <a:effectLst/>
                        </a:rPr>
                        <a:t>Identify voices that would lend support to such an effort; Invite to Workshops and Webinars; </a:t>
                      </a:r>
                      <a:r>
                        <a:rPr lang="en-US" sz="1800" dirty="0" smtClean="0">
                          <a:effectLst/>
                        </a:rPr>
                        <a:t>Facilitate the consensus- based ask across the network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Toronto and Hamilton to share </a:t>
                      </a:r>
                      <a:endParaRPr lang="en-CA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King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Hamilton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Burlington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Oshawa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CVC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London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Caledon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Peel Region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Dufferin County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Clarington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Brampton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Toronto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•	Whitby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429921780"/>
                  </a:ext>
                </a:extLst>
              </a:tr>
              <a:tr h="87996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2022462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3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06726"/>
              </p:ext>
            </p:extLst>
          </p:nvPr>
        </p:nvGraphicFramePr>
        <p:xfrm>
          <a:off x="1" y="-32648"/>
          <a:ext cx="9143998" cy="5282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2429">
                  <a:extLst>
                    <a:ext uri="{9D8B030D-6E8A-4147-A177-3AD203B41FA5}">
                      <a16:colId xmlns:a16="http://schemas.microsoft.com/office/drawing/2014/main" val="140779193"/>
                    </a:ext>
                  </a:extLst>
                </a:gridCol>
                <a:gridCol w="1994980">
                  <a:extLst>
                    <a:ext uri="{9D8B030D-6E8A-4147-A177-3AD203B41FA5}">
                      <a16:colId xmlns:a16="http://schemas.microsoft.com/office/drawing/2014/main" val="2038752033"/>
                    </a:ext>
                  </a:extLst>
                </a:gridCol>
                <a:gridCol w="1626942">
                  <a:extLst>
                    <a:ext uri="{9D8B030D-6E8A-4147-A177-3AD203B41FA5}">
                      <a16:colId xmlns:a16="http://schemas.microsoft.com/office/drawing/2014/main" val="3924436727"/>
                    </a:ext>
                  </a:extLst>
                </a:gridCol>
                <a:gridCol w="2309647">
                  <a:extLst>
                    <a:ext uri="{9D8B030D-6E8A-4147-A177-3AD203B41FA5}">
                      <a16:colId xmlns:a16="http://schemas.microsoft.com/office/drawing/2014/main" val="1633525706"/>
                    </a:ext>
                  </a:extLst>
                </a:gridCol>
              </a:tblGrid>
              <a:tr h="2043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Municipal Efforts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CAP Efforts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Who?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municipalities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4085123754"/>
                  </a:ext>
                </a:extLst>
              </a:tr>
              <a:tr h="19864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 data and quantifying results for fleet initiatives: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fleet monitoring efforts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pilot projects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AVL systems/Fleet </a:t>
                      </a:r>
                      <a:r>
                        <a:rPr lang="en-US" sz="1800" dirty="0" err="1" smtClean="0">
                          <a:effectLst/>
                          <a:latin typeface="+mn-lt"/>
                        </a:rPr>
                        <a:t>Carma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Analytics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difficulty of comparing across jurisdictions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training/educating fleet folks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Inform </a:t>
                      </a:r>
                      <a:r>
                        <a:rPr lang="en-US" sz="1800" dirty="0" smtClean="0">
                          <a:effectLst/>
                        </a:rPr>
                        <a:t>CAP of any input you may have or resources you may be aware of on this </a:t>
                      </a:r>
                      <a:r>
                        <a:rPr lang="en-US" sz="1800" dirty="0" smtClean="0">
                          <a:effectLst/>
                        </a:rPr>
                        <a:t>action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Municipalities to identify what are they willing/able to share with </a:t>
                      </a:r>
                      <a:r>
                        <a:rPr lang="en-US" sz="1800" dirty="0" smtClean="0">
                          <a:effectLst/>
                        </a:rPr>
                        <a:t>others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Facilitate </a:t>
                      </a:r>
                      <a:r>
                        <a:rPr lang="en-US" sz="1800" dirty="0" smtClean="0">
                          <a:effectLst/>
                        </a:rPr>
                        <a:t>the sharing </a:t>
                      </a:r>
                      <a:r>
                        <a:rPr lang="en-US" sz="1800" dirty="0" smtClean="0">
                          <a:effectLst/>
                        </a:rPr>
                        <a:t>process; </a:t>
                      </a:r>
                      <a:r>
                        <a:rPr lang="en-US" sz="1800" dirty="0" smtClean="0">
                          <a:effectLst/>
                        </a:rPr>
                        <a:t>Organize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 webinars, </a:t>
                      </a:r>
                      <a:r>
                        <a:rPr lang="en-US" sz="1800" baseline="0" dirty="0" smtClean="0">
                          <a:effectLst/>
                        </a:rPr>
                        <a:t>workshops; Create &amp; manage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resources</a:t>
                      </a:r>
                      <a:r>
                        <a:rPr lang="en-US" sz="1800" baseline="0" dirty="0" smtClean="0">
                          <a:effectLst/>
                        </a:rPr>
                        <a:t> hub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Peel, Toronto,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Burlington to share 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Hamilton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Burlington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Oshawa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CVC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London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Clarington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Caledon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Dufferin</a:t>
                      </a:r>
                      <a:r>
                        <a:rPr lang="en-US" sz="1800" dirty="0" smtClean="0">
                          <a:effectLst/>
                        </a:rPr>
                        <a:t> County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Peel Region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8790751"/>
                  </a:ext>
                </a:extLst>
              </a:tr>
              <a:tr h="14756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154036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12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83269"/>
              </p:ext>
            </p:extLst>
          </p:nvPr>
        </p:nvGraphicFramePr>
        <p:xfrm>
          <a:off x="0" y="0"/>
          <a:ext cx="9143999" cy="5173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6393">
                  <a:extLst>
                    <a:ext uri="{9D8B030D-6E8A-4147-A177-3AD203B41FA5}">
                      <a16:colId xmlns:a16="http://schemas.microsoft.com/office/drawing/2014/main" val="2824553541"/>
                    </a:ext>
                  </a:extLst>
                </a:gridCol>
                <a:gridCol w="2010104">
                  <a:extLst>
                    <a:ext uri="{9D8B030D-6E8A-4147-A177-3AD203B41FA5}">
                      <a16:colId xmlns:a16="http://schemas.microsoft.com/office/drawing/2014/main" val="2401034060"/>
                    </a:ext>
                  </a:extLst>
                </a:gridCol>
                <a:gridCol w="2025869">
                  <a:extLst>
                    <a:ext uri="{9D8B030D-6E8A-4147-A177-3AD203B41FA5}">
                      <a16:colId xmlns:a16="http://schemas.microsoft.com/office/drawing/2014/main" val="2418867085"/>
                    </a:ext>
                  </a:extLst>
                </a:gridCol>
                <a:gridCol w="2041633">
                  <a:extLst>
                    <a:ext uri="{9D8B030D-6E8A-4147-A177-3AD203B41FA5}">
                      <a16:colId xmlns:a16="http://schemas.microsoft.com/office/drawing/2014/main" val="3349499200"/>
                    </a:ext>
                  </a:extLst>
                </a:gridCol>
              </a:tblGrid>
              <a:tr h="819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Municipal Efforts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CAP Efforts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</a:rPr>
                        <a:t>Who?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 municipalities</a:t>
                      </a: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663865296"/>
                  </a:ext>
                </a:extLst>
              </a:tr>
              <a:tr h="3523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Sharing the pathways to achieve ambitious GHG targets: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where the marketing going/ where we need to go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Long-term initiative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Inform </a:t>
                      </a:r>
                      <a:r>
                        <a:rPr lang="en-US" sz="1800" dirty="0" smtClean="0">
                          <a:effectLst/>
                        </a:rPr>
                        <a:t>CAP of any input you may have or resources you may be aware of on this </a:t>
                      </a:r>
                      <a:r>
                        <a:rPr lang="en-US" sz="1800" dirty="0" smtClean="0">
                          <a:effectLst/>
                        </a:rPr>
                        <a:t>action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Willing to share with </a:t>
                      </a:r>
                      <a:r>
                        <a:rPr lang="en-US" sz="1800" dirty="0" smtClean="0">
                          <a:effectLst/>
                        </a:rPr>
                        <a:t>others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Explore </a:t>
                      </a:r>
                      <a:r>
                        <a:rPr lang="en-US" sz="1800" dirty="0" smtClean="0">
                          <a:effectLst/>
                        </a:rPr>
                        <a:t>this topic and track and share issues/concerns/questions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the “100 best fleets” and identify what actions they took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Hamilton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Burlington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Peel Region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London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Caledon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Clarington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Brampton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Dufferin</a:t>
                      </a:r>
                      <a:r>
                        <a:rPr lang="en-US" sz="1800" dirty="0" smtClean="0">
                          <a:effectLst/>
                        </a:rPr>
                        <a:t> County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Whitby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472431634"/>
                  </a:ext>
                </a:extLst>
              </a:tr>
              <a:tr h="830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1881336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62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823"/>
              </p:ext>
            </p:extLst>
          </p:nvPr>
        </p:nvGraphicFramePr>
        <p:xfrm>
          <a:off x="0" y="0"/>
          <a:ext cx="9143999" cy="6251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8799">
                  <a:extLst>
                    <a:ext uri="{9D8B030D-6E8A-4147-A177-3AD203B41FA5}">
                      <a16:colId xmlns:a16="http://schemas.microsoft.com/office/drawing/2014/main" val="2824553541"/>
                    </a:ext>
                  </a:extLst>
                </a:gridCol>
                <a:gridCol w="2293008">
                  <a:extLst>
                    <a:ext uri="{9D8B030D-6E8A-4147-A177-3AD203B41FA5}">
                      <a16:colId xmlns:a16="http://schemas.microsoft.com/office/drawing/2014/main" val="2401034060"/>
                    </a:ext>
                  </a:extLst>
                </a:gridCol>
                <a:gridCol w="2024992">
                  <a:extLst>
                    <a:ext uri="{9D8B030D-6E8A-4147-A177-3AD203B41FA5}">
                      <a16:colId xmlns:a16="http://schemas.microsoft.com/office/drawing/2014/main" val="2418867085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349499200"/>
                    </a:ext>
                  </a:extLst>
                </a:gridCol>
              </a:tblGrid>
              <a:tr h="1040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Municipal Efforts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CAP Efforts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9 municipalities</a:t>
                      </a: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663865296"/>
                  </a:ext>
                </a:extLst>
              </a:tr>
              <a:tr h="1986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Sharing procurement resources: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best practices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term of references, RFPs, evaluation, LCA criteria, anti-idling policies and HR connection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previously employed consultant + experience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addressing by-law limitations for joint procurement/ co-operation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Discussions with procurement and fleet on issues related to joint procurement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Inform CAP of any input you may have or resources you may be aware of on this action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Willing to share with others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Facilitating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smtClean="0">
                          <a:effectLst/>
                        </a:rPr>
                        <a:t>information sharing</a:t>
                      </a:r>
                      <a:endParaRPr lang="en-CA" sz="1800" dirty="0" smtClean="0">
                        <a:effectLst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Hamilton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Burlington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CVC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London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	Caledon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</a:rPr>
                        <a:t>   </a:t>
                      </a:r>
                      <a:r>
                        <a:rPr lang="en-US" sz="1800" dirty="0" smtClean="0">
                          <a:effectLst/>
                        </a:rPr>
                        <a:t>Peel Region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Clarington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Dufferin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Whitby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472431634"/>
                  </a:ext>
                </a:extLst>
              </a:tr>
              <a:tr h="808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09145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24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177282"/>
              </p:ext>
            </p:extLst>
          </p:nvPr>
        </p:nvGraphicFramePr>
        <p:xfrm>
          <a:off x="0" y="0"/>
          <a:ext cx="9144000" cy="5379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9683">
                  <a:extLst>
                    <a:ext uri="{9D8B030D-6E8A-4147-A177-3AD203B41FA5}">
                      <a16:colId xmlns:a16="http://schemas.microsoft.com/office/drawing/2014/main" val="2111383063"/>
                    </a:ext>
                  </a:extLst>
                </a:gridCol>
                <a:gridCol w="2380593">
                  <a:extLst>
                    <a:ext uri="{9D8B030D-6E8A-4147-A177-3AD203B41FA5}">
                      <a16:colId xmlns:a16="http://schemas.microsoft.com/office/drawing/2014/main" val="2115489276"/>
                    </a:ext>
                  </a:extLst>
                </a:gridCol>
                <a:gridCol w="1781503">
                  <a:extLst>
                    <a:ext uri="{9D8B030D-6E8A-4147-A177-3AD203B41FA5}">
                      <a16:colId xmlns:a16="http://schemas.microsoft.com/office/drawing/2014/main" val="2737139227"/>
                    </a:ext>
                  </a:extLst>
                </a:gridCol>
                <a:gridCol w="2002221">
                  <a:extLst>
                    <a:ext uri="{9D8B030D-6E8A-4147-A177-3AD203B41FA5}">
                      <a16:colId xmlns:a16="http://schemas.microsoft.com/office/drawing/2014/main" val="1723049202"/>
                    </a:ext>
                  </a:extLst>
                </a:gridCol>
              </a:tblGrid>
              <a:tr h="644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Municipal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CAP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9 municipalities</a:t>
                      </a:r>
                      <a:endParaRPr lang="en-CA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571749562"/>
                  </a:ext>
                </a:extLst>
              </a:tr>
              <a:tr h="3542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Evaluating alternative fuels for heavy vehicles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research/ use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others’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research &amp; i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dentify which scenario matches your municipal fleet needs </a:t>
                      </a:r>
                      <a:endParaRPr lang="en-CA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based on commercially viable technologies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fuels currently available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+mn-lt"/>
                        </a:rPr>
                        <a:t>Find existing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 and Renewable Fuel Research</a:t>
                      </a:r>
                      <a:endParaRPr lang="en-CA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Toronto and Peel to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share </a:t>
                      </a:r>
                      <a:endParaRPr lang="en-C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Hamilton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Burlington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Caledon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Clarington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Peel region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Dufferin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Toronto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Whitby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253153392"/>
                  </a:ext>
                </a:extLst>
              </a:tr>
              <a:tr h="957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188282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67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56138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0248">
                  <a:extLst>
                    <a:ext uri="{9D8B030D-6E8A-4147-A177-3AD203B41FA5}">
                      <a16:colId xmlns:a16="http://schemas.microsoft.com/office/drawing/2014/main" val="2111383063"/>
                    </a:ext>
                  </a:extLst>
                </a:gridCol>
                <a:gridCol w="1740103">
                  <a:extLst>
                    <a:ext uri="{9D8B030D-6E8A-4147-A177-3AD203B41FA5}">
                      <a16:colId xmlns:a16="http://schemas.microsoft.com/office/drawing/2014/main" val="2115489276"/>
                    </a:ext>
                  </a:extLst>
                </a:gridCol>
                <a:gridCol w="2051825">
                  <a:extLst>
                    <a:ext uri="{9D8B030D-6E8A-4147-A177-3AD203B41FA5}">
                      <a16:colId xmlns:a16="http://schemas.microsoft.com/office/drawing/2014/main" val="2737139227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val="1723049202"/>
                    </a:ext>
                  </a:extLst>
                </a:gridCol>
              </a:tblGrid>
              <a:tr h="644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Municipal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CAP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Who?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9 municipalities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571749562"/>
                  </a:ext>
                </a:extLst>
              </a:tr>
              <a:tr h="3542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 Sharing educational strategies: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maintenance considerations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culture change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communicating the why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dispelling myths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replacement vehicle suitability </a:t>
                      </a: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Identify who we should consult</a:t>
                      </a:r>
                      <a:r>
                        <a:rPr lang="en-US" sz="1800" baseline="0" dirty="0" smtClean="0">
                          <a:effectLst/>
                        </a:rPr>
                        <a:t> with; partner with organizations and other municipalities for joint outreach/training projects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Identify voices that would lend support to such an effort; Invite to Workshops and Webinars; Facilitate joint training opportunities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•	Hamilton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CVC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London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Caledon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Peel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Dufferin</a:t>
                      </a:r>
                      <a:r>
                        <a:rPr lang="en-US" sz="1800" dirty="0" smtClean="0">
                          <a:effectLst/>
                        </a:rPr>
                        <a:t> County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Clarington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Whitby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253153392"/>
                  </a:ext>
                </a:extLst>
              </a:tr>
              <a:tr h="957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188282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83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04795"/>
              </p:ext>
            </p:extLst>
          </p:nvPr>
        </p:nvGraphicFramePr>
        <p:xfrm>
          <a:off x="0" y="0"/>
          <a:ext cx="9144000" cy="5379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0248">
                  <a:extLst>
                    <a:ext uri="{9D8B030D-6E8A-4147-A177-3AD203B41FA5}">
                      <a16:colId xmlns:a16="http://schemas.microsoft.com/office/drawing/2014/main" val="2111383063"/>
                    </a:ext>
                  </a:extLst>
                </a:gridCol>
                <a:gridCol w="1740103">
                  <a:extLst>
                    <a:ext uri="{9D8B030D-6E8A-4147-A177-3AD203B41FA5}">
                      <a16:colId xmlns:a16="http://schemas.microsoft.com/office/drawing/2014/main" val="2115489276"/>
                    </a:ext>
                  </a:extLst>
                </a:gridCol>
                <a:gridCol w="2051825">
                  <a:extLst>
                    <a:ext uri="{9D8B030D-6E8A-4147-A177-3AD203B41FA5}">
                      <a16:colId xmlns:a16="http://schemas.microsoft.com/office/drawing/2014/main" val="2737139227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val="1723049202"/>
                    </a:ext>
                  </a:extLst>
                </a:gridCol>
              </a:tblGrid>
              <a:tr h="644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Collaboration </a:t>
                      </a:r>
                      <a:r>
                        <a:rPr lang="en-CA" sz="1800" dirty="0" err="1" smtClean="0">
                          <a:effectLst/>
                        </a:rPr>
                        <a:t>Areas|Tasks</a:t>
                      </a: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Municipal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CAP Efforts 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7 municipalities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571749562"/>
                  </a:ext>
                </a:extLst>
              </a:tr>
              <a:tr h="3542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7. Quantifying and demonstrating collective “green”/sustainable technology demand: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influencing manufacturer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vendor of record contracts </a:t>
                      </a: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Identification of the asks and needs; report to CAP 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Draft letters on behalf of the coalition/identify target/process for ask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•	King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Hamilton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Burlington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London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Caledon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Peel Region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•	</a:t>
                      </a:r>
                      <a:r>
                        <a:rPr lang="en-US" sz="1800" dirty="0" err="1" smtClean="0">
                          <a:effectLst/>
                        </a:rPr>
                        <a:t>Whitby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3253153392"/>
                  </a:ext>
                </a:extLst>
              </a:tr>
              <a:tr h="957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80" marR="51080" marT="0" marB="0"/>
                </a:tc>
                <a:extLst>
                  <a:ext uri="{0D108BD9-81ED-4DB2-BD59-A6C34878D82A}">
                    <a16:rowId xmlns:a16="http://schemas.microsoft.com/office/drawing/2014/main" val="188282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003236"/>
      </p:ext>
    </p:extLst>
  </p:cSld>
  <p:clrMapOvr>
    <a:masterClrMapping/>
  </p:clrMapOvr>
</p:sld>
</file>

<file path=ppt/theme/theme1.xml><?xml version="1.0" encoding="utf-8"?>
<a:theme xmlns:a="http://schemas.openxmlformats.org/drawingml/2006/main" name="CAP Master Slides">
  <a:themeElements>
    <a:clrScheme name="CAP Brand">
      <a:dk1>
        <a:srgbClr val="34505E"/>
      </a:dk1>
      <a:lt1>
        <a:sysClr val="window" lastClr="FFFFFF"/>
      </a:lt1>
      <a:dk2>
        <a:srgbClr val="1D6BB5"/>
      </a:dk2>
      <a:lt2>
        <a:srgbClr val="6D6E71"/>
      </a:lt2>
      <a:accent1>
        <a:srgbClr val="2C868E"/>
      </a:accent1>
      <a:accent2>
        <a:srgbClr val="92B6D8"/>
      </a:accent2>
      <a:accent3>
        <a:srgbClr val="789359"/>
      </a:accent3>
      <a:accent4>
        <a:srgbClr val="F5964F"/>
      </a:accent4>
      <a:accent5>
        <a:srgbClr val="71B7C5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NER SLIDES">
  <a:themeElements>
    <a:clrScheme name="CAP Brand">
      <a:dk1>
        <a:srgbClr val="34505E"/>
      </a:dk1>
      <a:lt1>
        <a:sysClr val="window" lastClr="FFFFFF"/>
      </a:lt1>
      <a:dk2>
        <a:srgbClr val="1D6BB5"/>
      </a:dk2>
      <a:lt2>
        <a:srgbClr val="6D6E71"/>
      </a:lt2>
      <a:accent1>
        <a:srgbClr val="2C868E"/>
      </a:accent1>
      <a:accent2>
        <a:srgbClr val="92B6D8"/>
      </a:accent2>
      <a:accent3>
        <a:srgbClr val="789359"/>
      </a:accent3>
      <a:accent4>
        <a:srgbClr val="F5964F"/>
      </a:accent4>
      <a:accent5>
        <a:srgbClr val="71B7C5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Master Slides_</Template>
  <TotalTime>5777</TotalTime>
  <Words>615</Words>
  <Application>Microsoft Office PowerPoint</Application>
  <PresentationFormat>On-screen Show (16:9)</PresentationFormat>
  <Paragraphs>240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CAP Master Slides</vt:lpstr>
      <vt:lpstr>INNER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Cipriani</dc:creator>
  <cp:lastModifiedBy>Desislava Stefanova</cp:lastModifiedBy>
  <cp:revision>325</cp:revision>
  <dcterms:created xsi:type="dcterms:W3CDTF">2019-07-26T17:59:39Z</dcterms:created>
  <dcterms:modified xsi:type="dcterms:W3CDTF">2020-03-10T18:42:10Z</dcterms:modified>
</cp:coreProperties>
</file>