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4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5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6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63" r:id="rId5"/>
    <p:sldMasterId id="2147483667" r:id="rId6"/>
    <p:sldMasterId id="2147483671" r:id="rId7"/>
    <p:sldMasterId id="2147483675" r:id="rId8"/>
    <p:sldMasterId id="2147483679" r:id="rId9"/>
    <p:sldMasterId id="2147483683" r:id="rId10"/>
  </p:sldMasterIdLst>
  <p:notesMasterIdLst>
    <p:notesMasterId r:id="rId35"/>
  </p:notesMasterIdLst>
  <p:sldIdLst>
    <p:sldId id="260" r:id="rId11"/>
    <p:sldId id="257" r:id="rId12"/>
    <p:sldId id="482" r:id="rId13"/>
    <p:sldId id="494" r:id="rId14"/>
    <p:sldId id="261" r:id="rId15"/>
    <p:sldId id="486" r:id="rId16"/>
    <p:sldId id="511" r:id="rId17"/>
    <p:sldId id="570" r:id="rId18"/>
    <p:sldId id="504" r:id="rId19"/>
    <p:sldId id="503" r:id="rId20"/>
    <p:sldId id="489" r:id="rId21"/>
    <p:sldId id="506" r:id="rId22"/>
    <p:sldId id="283" r:id="rId23"/>
    <p:sldId id="502" r:id="rId24"/>
    <p:sldId id="460" r:id="rId25"/>
    <p:sldId id="498" r:id="rId26"/>
    <p:sldId id="501" r:id="rId27"/>
    <p:sldId id="572" r:id="rId28"/>
    <p:sldId id="500" r:id="rId29"/>
    <p:sldId id="507" r:id="rId30"/>
    <p:sldId id="508" r:id="rId31"/>
    <p:sldId id="509" r:id="rId32"/>
    <p:sldId id="571" r:id="rId33"/>
    <p:sldId id="258" r:id="rId34"/>
  </p:sldIdLst>
  <p:sldSz cx="15544800" cy="10058400"/>
  <p:notesSz cx="7010400" cy="9296400"/>
  <p:defaultTextStyle>
    <a:defPPr>
      <a:defRPr lang="en-US"/>
    </a:defPPr>
    <a:lvl1pPr marL="0" algn="l" defTabSz="1461362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30681" algn="l" defTabSz="1461362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61362" algn="l" defTabSz="1461362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92035" algn="l" defTabSz="1461362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22711" algn="l" defTabSz="1461362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53399" algn="l" defTabSz="1461362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84060" algn="l" defTabSz="1461362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114737" algn="l" defTabSz="1461362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45418" algn="l" defTabSz="1461362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489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nou, Sara" initials="AS" lastIdx="1" clrIdx="0"/>
  <p:cmAuthor id="7" name="Nathaniel Magder" initials="NM" lastIdx="2" clrIdx="7">
    <p:extLst>
      <p:ext uri="{19B8F6BF-5375-455C-9EA6-DF929625EA0E}">
        <p15:presenceInfo xmlns:p15="http://schemas.microsoft.com/office/powerpoint/2012/main" userId="S::nathaniel.magder@trca.ca::c39e007f-046e-4faa-bc10-b2af700441b5" providerId="AD"/>
      </p:ext>
    </p:extLst>
  </p:cmAuthor>
  <p:cmAuthor id="1" name="Zimmer, Christine" initials="ZC" lastIdx="2" clrIdx="1"/>
  <p:cmAuthor id="8" name="Wagner, Iris" initials="WI" lastIdx="56" clrIdx="8">
    <p:extLst>
      <p:ext uri="{19B8F6BF-5375-455C-9EA6-DF929625EA0E}">
        <p15:presenceInfo xmlns:p15="http://schemas.microsoft.com/office/powerpoint/2012/main" userId="S::iris.wagner@peelregion.ca::6e67200b-758e-415e-baff-7f260eaa9889" providerId="AD"/>
      </p:ext>
    </p:extLst>
  </p:cmAuthor>
  <p:cmAuthor id="2" name="Katelyn McFadyen" initials="KM" lastIdx="12" clrIdx="2"/>
  <p:cmAuthor id="3" name="Pajot, Mark" initials="PM" lastIdx="7" clrIdx="3"/>
  <p:cmAuthor id="4" name="TRCA" initials="T" lastIdx="9" clrIdx="4"/>
  <p:cmAuthor id="5" name="Jenessa Doherty" initials="JD" lastIdx="8" clrIdx="5"/>
  <p:cmAuthor id="6" name="Ian McVey" initials="IM" lastIdx="3" clrIdx="6">
    <p:extLst>
      <p:ext uri="{19B8F6BF-5375-455C-9EA6-DF929625EA0E}">
        <p15:presenceInfo xmlns:p15="http://schemas.microsoft.com/office/powerpoint/2012/main" userId="S-1-5-21-3895414758-17302721-2388266579-366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B79E"/>
    <a:srgbClr val="F6C7B4"/>
    <a:srgbClr val="E75F29"/>
    <a:srgbClr val="5CB4CC"/>
    <a:srgbClr val="FFCC99"/>
    <a:srgbClr val="E3F4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1176" y="78"/>
      </p:cViewPr>
      <p:guideLst>
        <p:guide orient="horz" pos="3168"/>
        <p:guide pos="48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theme" Target="theme/theme1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commentAuthors" Target="commentAuthor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notesMaster" Target="notesMasters/notesMaster1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2011FA-4873-4377-A3D9-194712AC3FE5}" type="doc">
      <dgm:prSet loTypeId="urn:microsoft.com/office/officeart/2005/8/layout/hierarchy4" loCatId="relationship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en-US"/>
        </a:p>
      </dgm:t>
    </dgm:pt>
    <dgm:pt modelId="{DE805DCC-42AE-4363-BD6A-6071615AE1FF}">
      <dgm:prSet phldrT="[Text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US" sz="2000" b="1">
              <a:latin typeface="+mj-lt"/>
            </a:rPr>
            <a:t>Flood Resiliency Strategy</a:t>
          </a:r>
        </a:p>
      </dgm:t>
    </dgm:pt>
    <dgm:pt modelId="{4679B53D-B968-4D0E-978A-11D1B2F5FA62}" type="parTrans" cxnId="{087FC2B0-7E5D-440F-9B14-235321EF694C}">
      <dgm:prSet/>
      <dgm:spPr/>
      <dgm:t>
        <a:bodyPr/>
        <a:lstStyle/>
        <a:p>
          <a:endParaRPr lang="en-US"/>
        </a:p>
      </dgm:t>
    </dgm:pt>
    <dgm:pt modelId="{D47369E9-8671-4F67-8A43-6059022372C9}" type="sibTrans" cxnId="{087FC2B0-7E5D-440F-9B14-235321EF694C}">
      <dgm:prSet/>
      <dgm:spPr/>
      <dgm:t>
        <a:bodyPr/>
        <a:lstStyle/>
        <a:p>
          <a:endParaRPr lang="en-US"/>
        </a:p>
      </dgm:t>
    </dgm:pt>
    <dgm:pt modelId="{606F3B64-7D72-4962-92C7-B9AA1F54BA28}">
      <dgm:prSet phldrT="[Text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US" sz="2000" b="1">
              <a:latin typeface="+mj-lt"/>
            </a:rPr>
            <a:t>Public Education Strategy</a:t>
          </a:r>
        </a:p>
      </dgm:t>
    </dgm:pt>
    <dgm:pt modelId="{82E0F19F-0DF8-4717-A7C5-5276DB158668}" type="parTrans" cxnId="{0784C639-FEC9-4F2B-99C7-A5A7B3AAC611}">
      <dgm:prSet/>
      <dgm:spPr/>
      <dgm:t>
        <a:bodyPr/>
        <a:lstStyle/>
        <a:p>
          <a:endParaRPr lang="en-US"/>
        </a:p>
      </dgm:t>
    </dgm:pt>
    <dgm:pt modelId="{427EE1DC-AC87-497D-B735-776A31C11D31}" type="sibTrans" cxnId="{0784C639-FEC9-4F2B-99C7-A5A7B3AAC611}">
      <dgm:prSet/>
      <dgm:spPr/>
      <dgm:t>
        <a:bodyPr/>
        <a:lstStyle/>
        <a:p>
          <a:endParaRPr lang="en-US"/>
        </a:p>
      </dgm:t>
    </dgm:pt>
    <dgm:pt modelId="{7676483E-87A2-4A8A-B297-FC32D41A8C5B}">
      <dgm:prSet phldrT="[Text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US" sz="2000" b="1">
              <a:latin typeface="+mj-lt"/>
            </a:rPr>
            <a:t>Green Natural Infrastructure Strategy</a:t>
          </a:r>
        </a:p>
      </dgm:t>
    </dgm:pt>
    <dgm:pt modelId="{6BF1C516-1CB4-47A7-90BE-8D63069975F0}" type="parTrans" cxnId="{7BCC8342-FC83-4E93-9024-DA7A248A9FE4}">
      <dgm:prSet/>
      <dgm:spPr/>
      <dgm:t>
        <a:bodyPr/>
        <a:lstStyle/>
        <a:p>
          <a:endParaRPr lang="en-US"/>
        </a:p>
      </dgm:t>
    </dgm:pt>
    <dgm:pt modelId="{681A9349-9BBF-483D-A5D9-A07868296D1E}" type="sibTrans" cxnId="{7BCC8342-FC83-4E93-9024-DA7A248A9FE4}">
      <dgm:prSet/>
      <dgm:spPr/>
      <dgm:t>
        <a:bodyPr/>
        <a:lstStyle/>
        <a:p>
          <a:endParaRPr lang="en-US"/>
        </a:p>
      </dgm:t>
    </dgm:pt>
    <dgm:pt modelId="{A47B9082-FBFB-482C-B4B5-3EEFB0EC514E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1"/>
            <a:t>Mandate: </a:t>
          </a:r>
          <a:r>
            <a:rPr lang="en-US"/>
            <a:t>Working together to adapt to and mitigate the effects of climate change as we transition to a low carbon and resilient community within Peel Region</a:t>
          </a:r>
        </a:p>
      </dgm:t>
    </dgm:pt>
    <dgm:pt modelId="{14288076-6F3A-4866-991A-F64E8E92BDFC}" type="sibTrans" cxnId="{4CF5AEAF-D143-4B59-8A97-36C8B5048D6A}">
      <dgm:prSet/>
      <dgm:spPr/>
      <dgm:t>
        <a:bodyPr/>
        <a:lstStyle/>
        <a:p>
          <a:endParaRPr lang="en-US"/>
        </a:p>
      </dgm:t>
    </dgm:pt>
    <dgm:pt modelId="{433EAE24-BBBE-4607-ABB9-A1B14F8720E8}" type="parTrans" cxnId="{4CF5AEAF-D143-4B59-8A97-36C8B5048D6A}">
      <dgm:prSet/>
      <dgm:spPr/>
      <dgm:t>
        <a:bodyPr/>
        <a:lstStyle/>
        <a:p>
          <a:endParaRPr lang="en-US"/>
        </a:p>
      </dgm:t>
    </dgm:pt>
    <dgm:pt modelId="{8D77DDB7-00ED-44B9-AE5F-4D2918A76C44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rgbClr val="FFC000"/>
        </a:solidFill>
      </dgm:spPr>
      <dgm:t>
        <a:bodyPr/>
        <a:lstStyle/>
        <a:p>
          <a:r>
            <a:rPr lang="en-US" sz="2000" b="1" dirty="0">
              <a:solidFill>
                <a:schemeClr val="bg1"/>
              </a:solidFill>
              <a:latin typeface="+mj-lt"/>
            </a:rPr>
            <a:t>Low Carbon Communities Strategy </a:t>
          </a:r>
        </a:p>
      </dgm:t>
    </dgm:pt>
    <dgm:pt modelId="{7CE167DF-43AA-4E1F-B79B-78B1B435816F}" type="parTrans" cxnId="{D3B94511-24C8-42D5-8400-620F68BD905A}">
      <dgm:prSet/>
      <dgm:spPr/>
      <dgm:t>
        <a:bodyPr/>
        <a:lstStyle/>
        <a:p>
          <a:endParaRPr lang="en-US"/>
        </a:p>
      </dgm:t>
    </dgm:pt>
    <dgm:pt modelId="{2C035ADB-F7DE-453B-918F-048A21AEFA57}" type="sibTrans" cxnId="{D3B94511-24C8-42D5-8400-620F68BD905A}">
      <dgm:prSet/>
      <dgm:spPr/>
      <dgm:t>
        <a:bodyPr/>
        <a:lstStyle/>
        <a:p>
          <a:endParaRPr lang="en-US"/>
        </a:p>
      </dgm:t>
    </dgm:pt>
    <dgm:pt modelId="{DF5A8A2B-59F4-43EF-9307-E9770F7738D7}" type="pres">
      <dgm:prSet presAssocID="{C92011FA-4873-4377-A3D9-194712AC3FE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DC80E70-B770-44A3-8B0D-224BD3FA445A}" type="pres">
      <dgm:prSet presAssocID="{A47B9082-FBFB-482C-B4B5-3EEFB0EC514E}" presName="vertOne" presStyleCnt="0"/>
      <dgm:spPr/>
    </dgm:pt>
    <dgm:pt modelId="{74616272-14BB-4ADB-BDD1-0E73429C9EC7}" type="pres">
      <dgm:prSet presAssocID="{A47B9082-FBFB-482C-B4B5-3EEFB0EC514E}" presName="txOne" presStyleLbl="node0" presStyleIdx="0" presStyleCnt="1" custScaleY="44367" custLinFactNeighborX="82" custLinFactNeighborY="4622">
        <dgm:presLayoutVars>
          <dgm:chPref val="3"/>
        </dgm:presLayoutVars>
      </dgm:prSet>
      <dgm:spPr/>
    </dgm:pt>
    <dgm:pt modelId="{022D8191-D887-4083-ACED-8CDCF5DF66A5}" type="pres">
      <dgm:prSet presAssocID="{A47B9082-FBFB-482C-B4B5-3EEFB0EC514E}" presName="parTransOne" presStyleCnt="0"/>
      <dgm:spPr/>
    </dgm:pt>
    <dgm:pt modelId="{FE102F82-ADBF-48C8-A393-5019F5855D84}" type="pres">
      <dgm:prSet presAssocID="{A47B9082-FBFB-482C-B4B5-3EEFB0EC514E}" presName="horzOne" presStyleCnt="0"/>
      <dgm:spPr/>
    </dgm:pt>
    <dgm:pt modelId="{89C468E7-A838-451A-B630-5CD72CA9E936}" type="pres">
      <dgm:prSet presAssocID="{8D77DDB7-00ED-44B9-AE5F-4D2918A76C44}" presName="vertTwo" presStyleCnt="0"/>
      <dgm:spPr/>
    </dgm:pt>
    <dgm:pt modelId="{C66595AA-A078-4391-9B31-B73E48337E05}" type="pres">
      <dgm:prSet presAssocID="{8D77DDB7-00ED-44B9-AE5F-4D2918A76C44}" presName="txTwo" presStyleLbl="node2" presStyleIdx="0" presStyleCnt="4" custScaleY="68779" custLinFactNeighborX="-69" custLinFactNeighborY="41021">
        <dgm:presLayoutVars>
          <dgm:chPref val="3"/>
        </dgm:presLayoutVars>
      </dgm:prSet>
      <dgm:spPr/>
    </dgm:pt>
    <dgm:pt modelId="{DF05D202-E70A-46CE-B7EC-6AA7A52030B6}" type="pres">
      <dgm:prSet presAssocID="{8D77DDB7-00ED-44B9-AE5F-4D2918A76C44}" presName="horzTwo" presStyleCnt="0"/>
      <dgm:spPr/>
    </dgm:pt>
    <dgm:pt modelId="{06B405C2-B377-4624-84D2-35A9B4B986B2}" type="pres">
      <dgm:prSet presAssocID="{2C035ADB-F7DE-453B-918F-048A21AEFA57}" presName="sibSpaceTwo" presStyleCnt="0"/>
      <dgm:spPr/>
    </dgm:pt>
    <dgm:pt modelId="{E7BA610C-94F1-4375-BB96-7D2A1A32752D}" type="pres">
      <dgm:prSet presAssocID="{DE805DCC-42AE-4363-BD6A-6071615AE1FF}" presName="vertTwo" presStyleCnt="0"/>
      <dgm:spPr/>
    </dgm:pt>
    <dgm:pt modelId="{59C43DB4-8E36-45D1-9F2D-C5E2C317B949}" type="pres">
      <dgm:prSet presAssocID="{DE805DCC-42AE-4363-BD6A-6071615AE1FF}" presName="txTwo" presStyleLbl="node2" presStyleIdx="1" presStyleCnt="4" custScaleY="68779">
        <dgm:presLayoutVars>
          <dgm:chPref val="3"/>
        </dgm:presLayoutVars>
      </dgm:prSet>
      <dgm:spPr/>
    </dgm:pt>
    <dgm:pt modelId="{536BBADA-FC38-4C3E-8FC1-2E495AFD4A50}" type="pres">
      <dgm:prSet presAssocID="{DE805DCC-42AE-4363-BD6A-6071615AE1FF}" presName="horzTwo" presStyleCnt="0"/>
      <dgm:spPr/>
    </dgm:pt>
    <dgm:pt modelId="{1F649140-7BD2-4EFF-A410-32B328B2C26B}" type="pres">
      <dgm:prSet presAssocID="{D47369E9-8671-4F67-8A43-6059022372C9}" presName="sibSpaceTwo" presStyleCnt="0"/>
      <dgm:spPr/>
    </dgm:pt>
    <dgm:pt modelId="{291EED62-3DEA-4F1A-B60B-17F6FA6D4321}" type="pres">
      <dgm:prSet presAssocID="{7676483E-87A2-4A8A-B297-FC32D41A8C5B}" presName="vertTwo" presStyleCnt="0"/>
      <dgm:spPr/>
    </dgm:pt>
    <dgm:pt modelId="{DAF1E0E5-8B17-4EA1-8B48-DF15CF3302B2}" type="pres">
      <dgm:prSet presAssocID="{7676483E-87A2-4A8A-B297-FC32D41A8C5B}" presName="txTwo" presStyleLbl="node2" presStyleIdx="2" presStyleCnt="4" custScaleY="68779">
        <dgm:presLayoutVars>
          <dgm:chPref val="3"/>
        </dgm:presLayoutVars>
      </dgm:prSet>
      <dgm:spPr/>
    </dgm:pt>
    <dgm:pt modelId="{DA6AE6C1-A9B3-4A4F-9395-EB545A22BCBE}" type="pres">
      <dgm:prSet presAssocID="{7676483E-87A2-4A8A-B297-FC32D41A8C5B}" presName="horzTwo" presStyleCnt="0"/>
      <dgm:spPr/>
    </dgm:pt>
    <dgm:pt modelId="{D5DA9B53-1D8C-4B71-9ACE-EA3C629302F5}" type="pres">
      <dgm:prSet presAssocID="{681A9349-9BBF-483D-A5D9-A07868296D1E}" presName="sibSpaceTwo" presStyleCnt="0"/>
      <dgm:spPr/>
    </dgm:pt>
    <dgm:pt modelId="{7EDB9E10-C763-4878-9181-D92BF039ADDB}" type="pres">
      <dgm:prSet presAssocID="{606F3B64-7D72-4962-92C7-B9AA1F54BA28}" presName="vertTwo" presStyleCnt="0"/>
      <dgm:spPr/>
    </dgm:pt>
    <dgm:pt modelId="{E250B520-4AC3-41EC-AE8B-7D2E98898A46}" type="pres">
      <dgm:prSet presAssocID="{606F3B64-7D72-4962-92C7-B9AA1F54BA28}" presName="txTwo" presStyleLbl="node2" presStyleIdx="3" presStyleCnt="4" custScaleY="68779" custLinFactNeighborX="69" custLinFactNeighborY="28193">
        <dgm:presLayoutVars>
          <dgm:chPref val="3"/>
        </dgm:presLayoutVars>
      </dgm:prSet>
      <dgm:spPr/>
    </dgm:pt>
    <dgm:pt modelId="{6627B25F-418E-4B53-9F55-EA3D0FEED743}" type="pres">
      <dgm:prSet presAssocID="{606F3B64-7D72-4962-92C7-B9AA1F54BA28}" presName="horzTwo" presStyleCnt="0"/>
      <dgm:spPr/>
    </dgm:pt>
  </dgm:ptLst>
  <dgm:cxnLst>
    <dgm:cxn modelId="{D3B94511-24C8-42D5-8400-620F68BD905A}" srcId="{A47B9082-FBFB-482C-B4B5-3EEFB0EC514E}" destId="{8D77DDB7-00ED-44B9-AE5F-4D2918A76C44}" srcOrd="0" destOrd="0" parTransId="{7CE167DF-43AA-4E1F-B79B-78B1B435816F}" sibTransId="{2C035ADB-F7DE-453B-918F-048A21AEFA57}"/>
    <dgm:cxn modelId="{9BEACC12-983B-4018-8D82-01BA25941C5A}" type="presOf" srcId="{A47B9082-FBFB-482C-B4B5-3EEFB0EC514E}" destId="{74616272-14BB-4ADB-BDD1-0E73429C9EC7}" srcOrd="0" destOrd="0" presId="urn:microsoft.com/office/officeart/2005/8/layout/hierarchy4"/>
    <dgm:cxn modelId="{E0C89B24-2565-4FEE-A49C-D48F018A0059}" type="presOf" srcId="{8D77DDB7-00ED-44B9-AE5F-4D2918A76C44}" destId="{C66595AA-A078-4391-9B31-B73E48337E05}" srcOrd="0" destOrd="0" presId="urn:microsoft.com/office/officeart/2005/8/layout/hierarchy4"/>
    <dgm:cxn modelId="{84E4C736-87B8-4453-A99F-DF8FE294AE07}" type="presOf" srcId="{606F3B64-7D72-4962-92C7-B9AA1F54BA28}" destId="{E250B520-4AC3-41EC-AE8B-7D2E98898A46}" srcOrd="0" destOrd="0" presId="urn:microsoft.com/office/officeart/2005/8/layout/hierarchy4"/>
    <dgm:cxn modelId="{0784C639-FEC9-4F2B-99C7-A5A7B3AAC611}" srcId="{A47B9082-FBFB-482C-B4B5-3EEFB0EC514E}" destId="{606F3B64-7D72-4962-92C7-B9AA1F54BA28}" srcOrd="3" destOrd="0" parTransId="{82E0F19F-0DF8-4717-A7C5-5276DB158668}" sibTransId="{427EE1DC-AC87-497D-B735-776A31C11D31}"/>
    <dgm:cxn modelId="{7BCC8342-FC83-4E93-9024-DA7A248A9FE4}" srcId="{A47B9082-FBFB-482C-B4B5-3EEFB0EC514E}" destId="{7676483E-87A2-4A8A-B297-FC32D41A8C5B}" srcOrd="2" destOrd="0" parTransId="{6BF1C516-1CB4-47A7-90BE-8D63069975F0}" sibTransId="{681A9349-9BBF-483D-A5D9-A07868296D1E}"/>
    <dgm:cxn modelId="{A31D8944-7D66-4E0D-A5BC-428400F80A34}" type="presOf" srcId="{DE805DCC-42AE-4363-BD6A-6071615AE1FF}" destId="{59C43DB4-8E36-45D1-9F2D-C5E2C317B949}" srcOrd="0" destOrd="0" presId="urn:microsoft.com/office/officeart/2005/8/layout/hierarchy4"/>
    <dgm:cxn modelId="{782014A3-AB70-47A7-A56A-64FD9CB1AD86}" type="presOf" srcId="{7676483E-87A2-4A8A-B297-FC32D41A8C5B}" destId="{DAF1E0E5-8B17-4EA1-8B48-DF15CF3302B2}" srcOrd="0" destOrd="0" presId="urn:microsoft.com/office/officeart/2005/8/layout/hierarchy4"/>
    <dgm:cxn modelId="{4CF5AEAF-D143-4B59-8A97-36C8B5048D6A}" srcId="{C92011FA-4873-4377-A3D9-194712AC3FE5}" destId="{A47B9082-FBFB-482C-B4B5-3EEFB0EC514E}" srcOrd="0" destOrd="0" parTransId="{433EAE24-BBBE-4607-ABB9-A1B14F8720E8}" sibTransId="{14288076-6F3A-4866-991A-F64E8E92BDFC}"/>
    <dgm:cxn modelId="{087FC2B0-7E5D-440F-9B14-235321EF694C}" srcId="{A47B9082-FBFB-482C-B4B5-3EEFB0EC514E}" destId="{DE805DCC-42AE-4363-BD6A-6071615AE1FF}" srcOrd="1" destOrd="0" parTransId="{4679B53D-B968-4D0E-978A-11D1B2F5FA62}" sibTransId="{D47369E9-8671-4F67-8A43-6059022372C9}"/>
    <dgm:cxn modelId="{E2C6DAE2-42FA-434C-A5A7-225F3B8C4DBA}" type="presOf" srcId="{C92011FA-4873-4377-A3D9-194712AC3FE5}" destId="{DF5A8A2B-59F4-43EF-9307-E9770F7738D7}" srcOrd="0" destOrd="0" presId="urn:microsoft.com/office/officeart/2005/8/layout/hierarchy4"/>
    <dgm:cxn modelId="{A7B5BE03-EB21-4692-B386-BEC1CB1932A0}" type="presParOf" srcId="{DF5A8A2B-59F4-43EF-9307-E9770F7738D7}" destId="{DDC80E70-B770-44A3-8B0D-224BD3FA445A}" srcOrd="0" destOrd="0" presId="urn:microsoft.com/office/officeart/2005/8/layout/hierarchy4"/>
    <dgm:cxn modelId="{72EF3F2A-61AD-4999-AD81-7BE12D60F38A}" type="presParOf" srcId="{DDC80E70-B770-44A3-8B0D-224BD3FA445A}" destId="{74616272-14BB-4ADB-BDD1-0E73429C9EC7}" srcOrd="0" destOrd="0" presId="urn:microsoft.com/office/officeart/2005/8/layout/hierarchy4"/>
    <dgm:cxn modelId="{4B4541D6-8B70-45B0-A833-F04ACA3B1E7A}" type="presParOf" srcId="{DDC80E70-B770-44A3-8B0D-224BD3FA445A}" destId="{022D8191-D887-4083-ACED-8CDCF5DF66A5}" srcOrd="1" destOrd="0" presId="urn:microsoft.com/office/officeart/2005/8/layout/hierarchy4"/>
    <dgm:cxn modelId="{5212CFBF-B6D0-4461-A5A3-B161B2B832B1}" type="presParOf" srcId="{DDC80E70-B770-44A3-8B0D-224BD3FA445A}" destId="{FE102F82-ADBF-48C8-A393-5019F5855D84}" srcOrd="2" destOrd="0" presId="urn:microsoft.com/office/officeart/2005/8/layout/hierarchy4"/>
    <dgm:cxn modelId="{A7AB5EB8-0D4D-436D-BAD9-55243776C52D}" type="presParOf" srcId="{FE102F82-ADBF-48C8-A393-5019F5855D84}" destId="{89C468E7-A838-451A-B630-5CD72CA9E936}" srcOrd="0" destOrd="0" presId="urn:microsoft.com/office/officeart/2005/8/layout/hierarchy4"/>
    <dgm:cxn modelId="{6AE2CC44-E6DB-404E-B6AE-8BF2304F0CA9}" type="presParOf" srcId="{89C468E7-A838-451A-B630-5CD72CA9E936}" destId="{C66595AA-A078-4391-9B31-B73E48337E05}" srcOrd="0" destOrd="0" presId="urn:microsoft.com/office/officeart/2005/8/layout/hierarchy4"/>
    <dgm:cxn modelId="{692523E9-B62C-43CC-B9B3-70CE2EDB669F}" type="presParOf" srcId="{89C468E7-A838-451A-B630-5CD72CA9E936}" destId="{DF05D202-E70A-46CE-B7EC-6AA7A52030B6}" srcOrd="1" destOrd="0" presId="urn:microsoft.com/office/officeart/2005/8/layout/hierarchy4"/>
    <dgm:cxn modelId="{239485F2-5D84-454F-8106-108C77D13EFA}" type="presParOf" srcId="{FE102F82-ADBF-48C8-A393-5019F5855D84}" destId="{06B405C2-B377-4624-84D2-35A9B4B986B2}" srcOrd="1" destOrd="0" presId="urn:microsoft.com/office/officeart/2005/8/layout/hierarchy4"/>
    <dgm:cxn modelId="{2DA72211-1BC8-4DC1-A8C5-6A7BF3A84448}" type="presParOf" srcId="{FE102F82-ADBF-48C8-A393-5019F5855D84}" destId="{E7BA610C-94F1-4375-BB96-7D2A1A32752D}" srcOrd="2" destOrd="0" presId="urn:microsoft.com/office/officeart/2005/8/layout/hierarchy4"/>
    <dgm:cxn modelId="{707C1B86-4FD7-47A0-9A5E-D60D81DF765D}" type="presParOf" srcId="{E7BA610C-94F1-4375-BB96-7D2A1A32752D}" destId="{59C43DB4-8E36-45D1-9F2D-C5E2C317B949}" srcOrd="0" destOrd="0" presId="urn:microsoft.com/office/officeart/2005/8/layout/hierarchy4"/>
    <dgm:cxn modelId="{8DF2E79F-569A-4A72-8F8C-42A4CAC15181}" type="presParOf" srcId="{E7BA610C-94F1-4375-BB96-7D2A1A32752D}" destId="{536BBADA-FC38-4C3E-8FC1-2E495AFD4A50}" srcOrd="1" destOrd="0" presId="urn:microsoft.com/office/officeart/2005/8/layout/hierarchy4"/>
    <dgm:cxn modelId="{ECEB242C-C59F-4CC5-9CDF-E2CCFF1C2D0C}" type="presParOf" srcId="{FE102F82-ADBF-48C8-A393-5019F5855D84}" destId="{1F649140-7BD2-4EFF-A410-32B328B2C26B}" srcOrd="3" destOrd="0" presId="urn:microsoft.com/office/officeart/2005/8/layout/hierarchy4"/>
    <dgm:cxn modelId="{B85A096B-0B86-4EBB-B293-0A6F539AEB2A}" type="presParOf" srcId="{FE102F82-ADBF-48C8-A393-5019F5855D84}" destId="{291EED62-3DEA-4F1A-B60B-17F6FA6D4321}" srcOrd="4" destOrd="0" presId="urn:microsoft.com/office/officeart/2005/8/layout/hierarchy4"/>
    <dgm:cxn modelId="{225009D9-3680-4B73-A722-E25A0F5888EC}" type="presParOf" srcId="{291EED62-3DEA-4F1A-B60B-17F6FA6D4321}" destId="{DAF1E0E5-8B17-4EA1-8B48-DF15CF3302B2}" srcOrd="0" destOrd="0" presId="urn:microsoft.com/office/officeart/2005/8/layout/hierarchy4"/>
    <dgm:cxn modelId="{FD74443F-DA56-4815-8673-7CC6DCEAC923}" type="presParOf" srcId="{291EED62-3DEA-4F1A-B60B-17F6FA6D4321}" destId="{DA6AE6C1-A9B3-4A4F-9395-EB545A22BCBE}" srcOrd="1" destOrd="0" presId="urn:microsoft.com/office/officeart/2005/8/layout/hierarchy4"/>
    <dgm:cxn modelId="{E845D954-2536-4E23-B827-1FFF0264395C}" type="presParOf" srcId="{FE102F82-ADBF-48C8-A393-5019F5855D84}" destId="{D5DA9B53-1D8C-4B71-9ACE-EA3C629302F5}" srcOrd="5" destOrd="0" presId="urn:microsoft.com/office/officeart/2005/8/layout/hierarchy4"/>
    <dgm:cxn modelId="{61F2160B-1AE7-454F-9B26-F56224F870C7}" type="presParOf" srcId="{FE102F82-ADBF-48C8-A393-5019F5855D84}" destId="{7EDB9E10-C763-4878-9181-D92BF039ADDB}" srcOrd="6" destOrd="0" presId="urn:microsoft.com/office/officeart/2005/8/layout/hierarchy4"/>
    <dgm:cxn modelId="{7BE62413-8C75-4FE3-960B-D18C4B538627}" type="presParOf" srcId="{7EDB9E10-C763-4878-9181-D92BF039ADDB}" destId="{E250B520-4AC3-41EC-AE8B-7D2E98898A46}" srcOrd="0" destOrd="0" presId="urn:microsoft.com/office/officeart/2005/8/layout/hierarchy4"/>
    <dgm:cxn modelId="{45C5B56A-B64D-48C9-B0CA-8D5247AF5ED3}" type="presParOf" srcId="{7EDB9E10-C763-4878-9181-D92BF039ADDB}" destId="{6627B25F-418E-4B53-9F55-EA3D0FEED743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8828430-B2C6-442E-BB1D-69C0D918BC0A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0FFDF8A-3E65-45CC-8CE9-DA36F6ECC903}">
      <dgm:prSet phldrT="[Text]"/>
      <dgm:spPr/>
      <dgm:t>
        <a:bodyPr/>
        <a:lstStyle/>
        <a:p>
          <a:r>
            <a:rPr lang="en-US"/>
            <a:t>Awareness and Education</a:t>
          </a:r>
        </a:p>
      </dgm:t>
    </dgm:pt>
    <dgm:pt modelId="{E529CC85-62AF-4B9E-B84F-0D46D4D2D990}" type="parTrans" cxnId="{CA58553D-593D-4E0E-B910-BAEA66A91669}">
      <dgm:prSet/>
      <dgm:spPr/>
      <dgm:t>
        <a:bodyPr/>
        <a:lstStyle/>
        <a:p>
          <a:endParaRPr lang="en-US"/>
        </a:p>
      </dgm:t>
    </dgm:pt>
    <dgm:pt modelId="{F120A67F-2C66-4A19-BF04-EC068DB85B42}" type="sibTrans" cxnId="{CA58553D-593D-4E0E-B910-BAEA66A91669}">
      <dgm:prSet/>
      <dgm:spPr/>
      <dgm:t>
        <a:bodyPr/>
        <a:lstStyle/>
        <a:p>
          <a:endParaRPr lang="en-US"/>
        </a:p>
      </dgm:t>
    </dgm:pt>
    <dgm:pt modelId="{B7512D0C-A765-4D22-AB95-247E28699957}">
      <dgm:prSet phldrT="[Text]"/>
      <dgm:spPr/>
      <dgm:t>
        <a:bodyPr/>
        <a:lstStyle/>
        <a:p>
          <a:r>
            <a:rPr lang="en-US" dirty="0"/>
            <a:t>Infrastructure</a:t>
          </a:r>
        </a:p>
      </dgm:t>
    </dgm:pt>
    <dgm:pt modelId="{52623AC3-7418-4DDA-A169-07E147FE0C5C}" type="parTrans" cxnId="{AB8EB8B9-D2F6-43C0-9D71-18F53B9B4AEC}">
      <dgm:prSet/>
      <dgm:spPr/>
      <dgm:t>
        <a:bodyPr/>
        <a:lstStyle/>
        <a:p>
          <a:endParaRPr lang="en-US"/>
        </a:p>
      </dgm:t>
    </dgm:pt>
    <dgm:pt modelId="{DADEF5C7-B20E-41E9-84EE-288C2D6FC207}" type="sibTrans" cxnId="{AB8EB8B9-D2F6-43C0-9D71-18F53B9B4AEC}">
      <dgm:prSet/>
      <dgm:spPr/>
      <dgm:t>
        <a:bodyPr/>
        <a:lstStyle/>
        <a:p>
          <a:endParaRPr lang="en-US"/>
        </a:p>
      </dgm:t>
    </dgm:pt>
    <dgm:pt modelId="{05D03384-49E7-41A4-BBB3-252EB031ACE8}">
      <dgm:prSet/>
      <dgm:spPr>
        <a:solidFill>
          <a:schemeClr val="accent5"/>
        </a:solidFill>
      </dgm:spPr>
      <dgm:t>
        <a:bodyPr/>
        <a:lstStyle/>
        <a:p>
          <a:r>
            <a:rPr lang="en-US" dirty="0"/>
            <a:t>Social and Economic Opportunities</a:t>
          </a:r>
        </a:p>
      </dgm:t>
    </dgm:pt>
    <dgm:pt modelId="{39CCF6EE-D551-48DD-8F9A-9CB43F4DB69A}" type="parTrans" cxnId="{738BEFA7-8EDC-4D4E-84FB-25E53ECBB521}">
      <dgm:prSet/>
      <dgm:spPr/>
      <dgm:t>
        <a:bodyPr/>
        <a:lstStyle/>
        <a:p>
          <a:endParaRPr lang="en-US"/>
        </a:p>
      </dgm:t>
    </dgm:pt>
    <dgm:pt modelId="{12329415-C98A-4A91-B221-B92860D8142E}" type="sibTrans" cxnId="{738BEFA7-8EDC-4D4E-84FB-25E53ECBB521}">
      <dgm:prSet/>
      <dgm:spPr/>
      <dgm:t>
        <a:bodyPr/>
        <a:lstStyle/>
        <a:p>
          <a:endParaRPr lang="en-US"/>
        </a:p>
      </dgm:t>
    </dgm:pt>
    <dgm:pt modelId="{4601D600-529A-4E81-9F36-1F520576CECC}">
      <dgm:prSet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en-US"/>
            <a:t>Dreaming Big</a:t>
          </a:r>
        </a:p>
      </dgm:t>
    </dgm:pt>
    <dgm:pt modelId="{CFD2C6EE-8BEC-48FB-A035-F6A46D917E6B}" type="parTrans" cxnId="{16FDD0D8-C196-4406-A907-DA351DDB4CAF}">
      <dgm:prSet/>
      <dgm:spPr/>
      <dgm:t>
        <a:bodyPr/>
        <a:lstStyle/>
        <a:p>
          <a:endParaRPr lang="en-US"/>
        </a:p>
      </dgm:t>
    </dgm:pt>
    <dgm:pt modelId="{D21CE7BE-EBE8-487A-A0C6-691230BF3438}" type="sibTrans" cxnId="{16FDD0D8-C196-4406-A907-DA351DDB4CAF}">
      <dgm:prSet/>
      <dgm:spPr/>
      <dgm:t>
        <a:bodyPr/>
        <a:lstStyle/>
        <a:p>
          <a:endParaRPr lang="en-US"/>
        </a:p>
      </dgm:t>
    </dgm:pt>
    <dgm:pt modelId="{6227A339-4FFB-457B-A7EA-37375B939E70}" type="pres">
      <dgm:prSet presAssocID="{48828430-B2C6-442E-BB1D-69C0D918BC0A}" presName="Name0" presStyleCnt="0">
        <dgm:presLayoutVars>
          <dgm:chMax val="7"/>
          <dgm:chPref val="7"/>
          <dgm:dir/>
        </dgm:presLayoutVars>
      </dgm:prSet>
      <dgm:spPr/>
    </dgm:pt>
    <dgm:pt modelId="{6491BF6C-F487-41E2-86C9-6268B3D101CC}" type="pres">
      <dgm:prSet presAssocID="{48828430-B2C6-442E-BB1D-69C0D918BC0A}" presName="Name1" presStyleCnt="0"/>
      <dgm:spPr/>
    </dgm:pt>
    <dgm:pt modelId="{67D13B66-5A2A-498B-AC49-41C8EA7AE4E1}" type="pres">
      <dgm:prSet presAssocID="{48828430-B2C6-442E-BB1D-69C0D918BC0A}" presName="cycle" presStyleCnt="0"/>
      <dgm:spPr/>
    </dgm:pt>
    <dgm:pt modelId="{0D999F66-AB04-41D2-ABA3-CA4BDB93EFB3}" type="pres">
      <dgm:prSet presAssocID="{48828430-B2C6-442E-BB1D-69C0D918BC0A}" presName="srcNode" presStyleLbl="node1" presStyleIdx="0" presStyleCnt="4"/>
      <dgm:spPr/>
    </dgm:pt>
    <dgm:pt modelId="{2274A77F-6776-4DCE-BF3C-435DDF590C50}" type="pres">
      <dgm:prSet presAssocID="{48828430-B2C6-442E-BB1D-69C0D918BC0A}" presName="conn" presStyleLbl="parChTrans1D2" presStyleIdx="0" presStyleCnt="1" custLinFactNeighborX="1287" custLinFactNeighborY="108"/>
      <dgm:spPr/>
    </dgm:pt>
    <dgm:pt modelId="{6821D724-5AEE-4ED0-8EBD-519F6463DD7E}" type="pres">
      <dgm:prSet presAssocID="{48828430-B2C6-442E-BB1D-69C0D918BC0A}" presName="extraNode" presStyleLbl="node1" presStyleIdx="0" presStyleCnt="4"/>
      <dgm:spPr/>
    </dgm:pt>
    <dgm:pt modelId="{3BE0A4DC-14B1-4840-A601-9496A3F23A04}" type="pres">
      <dgm:prSet presAssocID="{48828430-B2C6-442E-BB1D-69C0D918BC0A}" presName="dstNode" presStyleLbl="node1" presStyleIdx="0" presStyleCnt="4"/>
      <dgm:spPr/>
    </dgm:pt>
    <dgm:pt modelId="{63CE0D5C-F3AB-4A5B-923B-018A18B38E49}" type="pres">
      <dgm:prSet presAssocID="{20FFDF8A-3E65-45CC-8CE9-DA36F6ECC903}" presName="text_1" presStyleLbl="node1" presStyleIdx="0" presStyleCnt="4">
        <dgm:presLayoutVars>
          <dgm:bulletEnabled val="1"/>
        </dgm:presLayoutVars>
      </dgm:prSet>
      <dgm:spPr/>
    </dgm:pt>
    <dgm:pt modelId="{A0757B98-5EA3-4D08-9F9C-8A11EC163628}" type="pres">
      <dgm:prSet presAssocID="{20FFDF8A-3E65-45CC-8CE9-DA36F6ECC903}" presName="accent_1" presStyleCnt="0"/>
      <dgm:spPr/>
    </dgm:pt>
    <dgm:pt modelId="{BD071E51-0B04-4547-96D7-B20FE59965BC}" type="pres">
      <dgm:prSet presAssocID="{20FFDF8A-3E65-45CC-8CE9-DA36F6ECC903}" presName="accentRepeatNode" presStyleLbl="solidFgAcc1" presStyleIdx="0" presStyleCnt="4"/>
      <dgm:spPr/>
    </dgm:pt>
    <dgm:pt modelId="{87DB3E32-9B5A-4414-89EA-BDE2502F6534}" type="pres">
      <dgm:prSet presAssocID="{B7512D0C-A765-4D22-AB95-247E28699957}" presName="text_2" presStyleLbl="node1" presStyleIdx="1" presStyleCnt="4">
        <dgm:presLayoutVars>
          <dgm:bulletEnabled val="1"/>
        </dgm:presLayoutVars>
      </dgm:prSet>
      <dgm:spPr/>
    </dgm:pt>
    <dgm:pt modelId="{BD1C801A-2CE2-4BA7-8EFB-FE1A41E3CA4E}" type="pres">
      <dgm:prSet presAssocID="{B7512D0C-A765-4D22-AB95-247E28699957}" presName="accent_2" presStyleCnt="0"/>
      <dgm:spPr/>
    </dgm:pt>
    <dgm:pt modelId="{64AD0F85-19B5-4158-805A-0255EA791620}" type="pres">
      <dgm:prSet presAssocID="{B7512D0C-A765-4D22-AB95-247E28699957}" presName="accentRepeatNode" presStyleLbl="solidFgAcc1" presStyleIdx="1" presStyleCnt="4"/>
      <dgm:spPr/>
    </dgm:pt>
    <dgm:pt modelId="{EA89E62E-D8B3-419A-916C-3DE2D9EC2377}" type="pres">
      <dgm:prSet presAssocID="{05D03384-49E7-41A4-BBB3-252EB031ACE8}" presName="text_3" presStyleLbl="node1" presStyleIdx="2" presStyleCnt="4">
        <dgm:presLayoutVars>
          <dgm:bulletEnabled val="1"/>
        </dgm:presLayoutVars>
      </dgm:prSet>
      <dgm:spPr/>
    </dgm:pt>
    <dgm:pt modelId="{3A29AC4A-A0FD-41F9-94F9-4A84AA703A54}" type="pres">
      <dgm:prSet presAssocID="{05D03384-49E7-41A4-BBB3-252EB031ACE8}" presName="accent_3" presStyleCnt="0"/>
      <dgm:spPr/>
    </dgm:pt>
    <dgm:pt modelId="{BB192BF0-B79B-4685-9DB8-7485E25B78B7}" type="pres">
      <dgm:prSet presAssocID="{05D03384-49E7-41A4-BBB3-252EB031ACE8}" presName="accentRepeatNode" presStyleLbl="solidFgAcc1" presStyleIdx="2" presStyleCnt="4"/>
      <dgm:spPr>
        <a:ln>
          <a:solidFill>
            <a:schemeClr val="accent5"/>
          </a:solidFill>
        </a:ln>
      </dgm:spPr>
    </dgm:pt>
    <dgm:pt modelId="{B9556342-5B18-4718-9EF7-D11C0CC56E28}" type="pres">
      <dgm:prSet presAssocID="{4601D600-529A-4E81-9F36-1F520576CECC}" presName="text_4" presStyleLbl="node1" presStyleIdx="3" presStyleCnt="4">
        <dgm:presLayoutVars>
          <dgm:bulletEnabled val="1"/>
        </dgm:presLayoutVars>
      </dgm:prSet>
      <dgm:spPr/>
    </dgm:pt>
    <dgm:pt modelId="{89910674-1A3F-4602-9D83-DA666294911D}" type="pres">
      <dgm:prSet presAssocID="{4601D600-529A-4E81-9F36-1F520576CECC}" presName="accent_4" presStyleCnt="0"/>
      <dgm:spPr/>
    </dgm:pt>
    <dgm:pt modelId="{69993112-17C4-4259-8574-D9B4736B95B0}" type="pres">
      <dgm:prSet presAssocID="{4601D600-529A-4E81-9F36-1F520576CECC}" presName="accentRepeatNode" presStyleLbl="solidFgAcc1" presStyleIdx="3" presStyleCnt="4"/>
      <dgm:spPr>
        <a:ln>
          <a:solidFill>
            <a:schemeClr val="accent4"/>
          </a:solidFill>
        </a:ln>
      </dgm:spPr>
    </dgm:pt>
  </dgm:ptLst>
  <dgm:cxnLst>
    <dgm:cxn modelId="{CB94C80C-A0E4-4D06-A530-61691B9B9F91}" type="presOf" srcId="{05D03384-49E7-41A4-BBB3-252EB031ACE8}" destId="{EA89E62E-D8B3-419A-916C-3DE2D9EC2377}" srcOrd="0" destOrd="0" presId="urn:microsoft.com/office/officeart/2008/layout/VerticalCurvedList"/>
    <dgm:cxn modelId="{4036CB2E-6BAA-4284-9B84-095A71CBC9C5}" type="presOf" srcId="{48828430-B2C6-442E-BB1D-69C0D918BC0A}" destId="{6227A339-4FFB-457B-A7EA-37375B939E70}" srcOrd="0" destOrd="0" presId="urn:microsoft.com/office/officeart/2008/layout/VerticalCurvedList"/>
    <dgm:cxn modelId="{CA58553D-593D-4E0E-B910-BAEA66A91669}" srcId="{48828430-B2C6-442E-BB1D-69C0D918BC0A}" destId="{20FFDF8A-3E65-45CC-8CE9-DA36F6ECC903}" srcOrd="0" destOrd="0" parTransId="{E529CC85-62AF-4B9E-B84F-0D46D4D2D990}" sibTransId="{F120A67F-2C66-4A19-BF04-EC068DB85B42}"/>
    <dgm:cxn modelId="{54EA5379-D952-4E11-994A-CCE1B8D064D6}" type="presOf" srcId="{B7512D0C-A765-4D22-AB95-247E28699957}" destId="{87DB3E32-9B5A-4414-89EA-BDE2502F6534}" srcOrd="0" destOrd="0" presId="urn:microsoft.com/office/officeart/2008/layout/VerticalCurvedList"/>
    <dgm:cxn modelId="{9F97D598-29D6-4D24-979F-51A7A8673795}" type="presOf" srcId="{20FFDF8A-3E65-45CC-8CE9-DA36F6ECC903}" destId="{63CE0D5C-F3AB-4A5B-923B-018A18B38E49}" srcOrd="0" destOrd="0" presId="urn:microsoft.com/office/officeart/2008/layout/VerticalCurvedList"/>
    <dgm:cxn modelId="{738BEFA7-8EDC-4D4E-84FB-25E53ECBB521}" srcId="{48828430-B2C6-442E-BB1D-69C0D918BC0A}" destId="{05D03384-49E7-41A4-BBB3-252EB031ACE8}" srcOrd="2" destOrd="0" parTransId="{39CCF6EE-D551-48DD-8F9A-9CB43F4DB69A}" sibTransId="{12329415-C98A-4A91-B221-B92860D8142E}"/>
    <dgm:cxn modelId="{AB8EB8B9-D2F6-43C0-9D71-18F53B9B4AEC}" srcId="{48828430-B2C6-442E-BB1D-69C0D918BC0A}" destId="{B7512D0C-A765-4D22-AB95-247E28699957}" srcOrd="1" destOrd="0" parTransId="{52623AC3-7418-4DDA-A169-07E147FE0C5C}" sibTransId="{DADEF5C7-B20E-41E9-84EE-288C2D6FC207}"/>
    <dgm:cxn modelId="{16FDD0D8-C196-4406-A907-DA351DDB4CAF}" srcId="{48828430-B2C6-442E-BB1D-69C0D918BC0A}" destId="{4601D600-529A-4E81-9F36-1F520576CECC}" srcOrd="3" destOrd="0" parTransId="{CFD2C6EE-8BEC-48FB-A035-F6A46D917E6B}" sibTransId="{D21CE7BE-EBE8-487A-A0C6-691230BF3438}"/>
    <dgm:cxn modelId="{D32D23D9-A2E1-46E3-B39A-FA3233C1E811}" type="presOf" srcId="{4601D600-529A-4E81-9F36-1F520576CECC}" destId="{B9556342-5B18-4718-9EF7-D11C0CC56E28}" srcOrd="0" destOrd="0" presId="urn:microsoft.com/office/officeart/2008/layout/VerticalCurvedList"/>
    <dgm:cxn modelId="{C9D3D1EB-3149-4CDA-8B0C-87AF292EB10A}" type="presOf" srcId="{F120A67F-2C66-4A19-BF04-EC068DB85B42}" destId="{2274A77F-6776-4DCE-BF3C-435DDF590C50}" srcOrd="0" destOrd="0" presId="urn:microsoft.com/office/officeart/2008/layout/VerticalCurvedList"/>
    <dgm:cxn modelId="{CF3BF391-10AC-4668-A41D-346E2E14B901}" type="presParOf" srcId="{6227A339-4FFB-457B-A7EA-37375B939E70}" destId="{6491BF6C-F487-41E2-86C9-6268B3D101CC}" srcOrd="0" destOrd="0" presId="urn:microsoft.com/office/officeart/2008/layout/VerticalCurvedList"/>
    <dgm:cxn modelId="{8DF30B75-7D25-41E2-B307-8C15F7DDC7E0}" type="presParOf" srcId="{6491BF6C-F487-41E2-86C9-6268B3D101CC}" destId="{67D13B66-5A2A-498B-AC49-41C8EA7AE4E1}" srcOrd="0" destOrd="0" presId="urn:microsoft.com/office/officeart/2008/layout/VerticalCurvedList"/>
    <dgm:cxn modelId="{92E8C39A-2467-4DF9-9DD5-F5DA3D24321E}" type="presParOf" srcId="{67D13B66-5A2A-498B-AC49-41C8EA7AE4E1}" destId="{0D999F66-AB04-41D2-ABA3-CA4BDB93EFB3}" srcOrd="0" destOrd="0" presId="urn:microsoft.com/office/officeart/2008/layout/VerticalCurvedList"/>
    <dgm:cxn modelId="{B4268211-8F1E-43DB-B817-FA9F479C2EBA}" type="presParOf" srcId="{67D13B66-5A2A-498B-AC49-41C8EA7AE4E1}" destId="{2274A77F-6776-4DCE-BF3C-435DDF590C50}" srcOrd="1" destOrd="0" presId="urn:microsoft.com/office/officeart/2008/layout/VerticalCurvedList"/>
    <dgm:cxn modelId="{EF170E0B-C612-4642-BB3A-FAB440D53A29}" type="presParOf" srcId="{67D13B66-5A2A-498B-AC49-41C8EA7AE4E1}" destId="{6821D724-5AEE-4ED0-8EBD-519F6463DD7E}" srcOrd="2" destOrd="0" presId="urn:microsoft.com/office/officeart/2008/layout/VerticalCurvedList"/>
    <dgm:cxn modelId="{9B6E06E4-769D-410D-8DC6-94C9D2E12510}" type="presParOf" srcId="{67D13B66-5A2A-498B-AC49-41C8EA7AE4E1}" destId="{3BE0A4DC-14B1-4840-A601-9496A3F23A04}" srcOrd="3" destOrd="0" presId="urn:microsoft.com/office/officeart/2008/layout/VerticalCurvedList"/>
    <dgm:cxn modelId="{03709909-9092-4AA5-AB80-E879A22DA833}" type="presParOf" srcId="{6491BF6C-F487-41E2-86C9-6268B3D101CC}" destId="{63CE0D5C-F3AB-4A5B-923B-018A18B38E49}" srcOrd="1" destOrd="0" presId="urn:microsoft.com/office/officeart/2008/layout/VerticalCurvedList"/>
    <dgm:cxn modelId="{585626DB-30EB-4233-9671-D6EF6E35A27C}" type="presParOf" srcId="{6491BF6C-F487-41E2-86C9-6268B3D101CC}" destId="{A0757B98-5EA3-4D08-9F9C-8A11EC163628}" srcOrd="2" destOrd="0" presId="urn:microsoft.com/office/officeart/2008/layout/VerticalCurvedList"/>
    <dgm:cxn modelId="{FEE9FAF7-EC86-4EB0-BAA3-FD1DE444A169}" type="presParOf" srcId="{A0757B98-5EA3-4D08-9F9C-8A11EC163628}" destId="{BD071E51-0B04-4547-96D7-B20FE59965BC}" srcOrd="0" destOrd="0" presId="urn:microsoft.com/office/officeart/2008/layout/VerticalCurvedList"/>
    <dgm:cxn modelId="{233CC0FD-D631-46DE-8E49-204E4C416CD1}" type="presParOf" srcId="{6491BF6C-F487-41E2-86C9-6268B3D101CC}" destId="{87DB3E32-9B5A-4414-89EA-BDE2502F6534}" srcOrd="3" destOrd="0" presId="urn:microsoft.com/office/officeart/2008/layout/VerticalCurvedList"/>
    <dgm:cxn modelId="{D461CDAD-560F-4385-98C8-379DCD5D05D8}" type="presParOf" srcId="{6491BF6C-F487-41E2-86C9-6268B3D101CC}" destId="{BD1C801A-2CE2-4BA7-8EFB-FE1A41E3CA4E}" srcOrd="4" destOrd="0" presId="urn:microsoft.com/office/officeart/2008/layout/VerticalCurvedList"/>
    <dgm:cxn modelId="{3F409F31-7A78-4252-81A5-236ABD038EED}" type="presParOf" srcId="{BD1C801A-2CE2-4BA7-8EFB-FE1A41E3CA4E}" destId="{64AD0F85-19B5-4158-805A-0255EA791620}" srcOrd="0" destOrd="0" presId="urn:microsoft.com/office/officeart/2008/layout/VerticalCurvedList"/>
    <dgm:cxn modelId="{2E12A94B-F6ED-4833-A0DD-E163550BEECC}" type="presParOf" srcId="{6491BF6C-F487-41E2-86C9-6268B3D101CC}" destId="{EA89E62E-D8B3-419A-916C-3DE2D9EC2377}" srcOrd="5" destOrd="0" presId="urn:microsoft.com/office/officeart/2008/layout/VerticalCurvedList"/>
    <dgm:cxn modelId="{DB6D2FBC-2BDC-4FD5-96AF-3A9706DBCF9B}" type="presParOf" srcId="{6491BF6C-F487-41E2-86C9-6268B3D101CC}" destId="{3A29AC4A-A0FD-41F9-94F9-4A84AA703A54}" srcOrd="6" destOrd="0" presId="urn:microsoft.com/office/officeart/2008/layout/VerticalCurvedList"/>
    <dgm:cxn modelId="{740C94DB-9856-4762-9147-42703C0D1E36}" type="presParOf" srcId="{3A29AC4A-A0FD-41F9-94F9-4A84AA703A54}" destId="{BB192BF0-B79B-4685-9DB8-7485E25B78B7}" srcOrd="0" destOrd="0" presId="urn:microsoft.com/office/officeart/2008/layout/VerticalCurvedList"/>
    <dgm:cxn modelId="{45093298-865C-4FC2-95AA-BD8565A04933}" type="presParOf" srcId="{6491BF6C-F487-41E2-86C9-6268B3D101CC}" destId="{B9556342-5B18-4718-9EF7-D11C0CC56E28}" srcOrd="7" destOrd="0" presId="urn:microsoft.com/office/officeart/2008/layout/VerticalCurvedList"/>
    <dgm:cxn modelId="{D45B2C58-881E-4671-80DD-66F94D41AF46}" type="presParOf" srcId="{6491BF6C-F487-41E2-86C9-6268B3D101CC}" destId="{89910674-1A3F-4602-9D83-DA666294911D}" srcOrd="8" destOrd="0" presId="urn:microsoft.com/office/officeart/2008/layout/VerticalCurvedList"/>
    <dgm:cxn modelId="{1B7FA1C1-8A7F-4F94-A0D4-7301AE153FAC}" type="presParOf" srcId="{89910674-1A3F-4602-9D83-DA666294911D}" destId="{69993112-17C4-4259-8574-D9B4736B95B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9EE2ECA-BBBC-4927-B8CA-3BEABBB1AFC1}" type="doc">
      <dgm:prSet loTypeId="urn:microsoft.com/office/officeart/2005/8/layout/pList2" loCatId="list" qsTypeId="urn:microsoft.com/office/officeart/2005/8/quickstyle/simple1" qsCatId="simple" csTypeId="urn:microsoft.com/office/officeart/2005/8/colors/colorful1" csCatId="colorful" phldr="1"/>
      <dgm:spPr/>
    </dgm:pt>
    <dgm:pt modelId="{607EF020-2FBF-416F-B40B-4783CA1ACEF2}">
      <dgm:prSet phldrT="[Text]" custT="1"/>
      <dgm:spPr>
        <a:ln>
          <a:noFill/>
        </a:ln>
      </dgm:spPr>
      <dgm:t>
        <a:bodyPr/>
        <a:lstStyle/>
        <a:p>
          <a:r>
            <a:rPr lang="en-US" sz="1800" b="1"/>
            <a:t>BEV</a:t>
          </a:r>
        </a:p>
        <a:p>
          <a:endParaRPr lang="en-US" sz="1800"/>
        </a:p>
        <a:p>
          <a:r>
            <a:rPr lang="en-US" sz="1800"/>
            <a:t>Battery Electric Vehicle</a:t>
          </a:r>
        </a:p>
        <a:p>
          <a:endParaRPr lang="en-US" sz="1800"/>
        </a:p>
        <a:p>
          <a:r>
            <a:rPr lang="en-US" sz="1800"/>
            <a:t>Powered by grid electricity alone</a:t>
          </a:r>
        </a:p>
      </dgm:t>
    </dgm:pt>
    <dgm:pt modelId="{73F63461-1D28-4AB2-BE7A-53488047FCC1}" type="parTrans" cxnId="{4BD13A25-3FE4-483E-A500-78215F14739F}">
      <dgm:prSet/>
      <dgm:spPr/>
      <dgm:t>
        <a:bodyPr/>
        <a:lstStyle/>
        <a:p>
          <a:endParaRPr lang="en-US"/>
        </a:p>
      </dgm:t>
    </dgm:pt>
    <dgm:pt modelId="{2E9E6FD5-3BDE-4932-8A9A-7C819104B917}" type="sibTrans" cxnId="{4BD13A25-3FE4-483E-A500-78215F14739F}">
      <dgm:prSet/>
      <dgm:spPr/>
      <dgm:t>
        <a:bodyPr/>
        <a:lstStyle/>
        <a:p>
          <a:endParaRPr lang="en-US"/>
        </a:p>
      </dgm:t>
    </dgm:pt>
    <dgm:pt modelId="{58469F26-7AB4-4EE6-859B-273D87765FD2}">
      <dgm:prSet phldrT="[Text]" custT="1"/>
      <dgm:spPr>
        <a:ln>
          <a:noFill/>
        </a:ln>
      </dgm:spPr>
      <dgm:t>
        <a:bodyPr/>
        <a:lstStyle/>
        <a:p>
          <a:r>
            <a:rPr lang="en-US" sz="1800" b="1"/>
            <a:t>FCEV</a:t>
          </a:r>
        </a:p>
        <a:p>
          <a:endParaRPr lang="en-US" sz="1800"/>
        </a:p>
        <a:p>
          <a:r>
            <a:rPr lang="en-US" sz="1800"/>
            <a:t>Fuel Cell Electric Vehicle</a:t>
          </a:r>
        </a:p>
        <a:p>
          <a:endParaRPr lang="en-US" sz="1800"/>
        </a:p>
        <a:p>
          <a:r>
            <a:rPr lang="en-US" sz="1800"/>
            <a:t>Hydrogen is converted to electricity using a fuel cell</a:t>
          </a:r>
        </a:p>
        <a:p>
          <a:endParaRPr lang="en-US" sz="1800"/>
        </a:p>
      </dgm:t>
    </dgm:pt>
    <dgm:pt modelId="{12BBD6DD-80CC-478C-BBF9-7AEC870BEC94}" type="parTrans" cxnId="{2F16B5BD-2AE5-4A39-8705-46C496E8B2E0}">
      <dgm:prSet/>
      <dgm:spPr/>
      <dgm:t>
        <a:bodyPr/>
        <a:lstStyle/>
        <a:p>
          <a:endParaRPr lang="en-US"/>
        </a:p>
      </dgm:t>
    </dgm:pt>
    <dgm:pt modelId="{AFE532CB-259E-48CB-BB47-B06D198B2958}" type="sibTrans" cxnId="{2F16B5BD-2AE5-4A39-8705-46C496E8B2E0}">
      <dgm:prSet/>
      <dgm:spPr/>
      <dgm:t>
        <a:bodyPr/>
        <a:lstStyle/>
        <a:p>
          <a:endParaRPr lang="en-US"/>
        </a:p>
      </dgm:t>
    </dgm:pt>
    <dgm:pt modelId="{8714391B-C385-4FB9-AE0A-131E2AFB75C6}">
      <dgm:prSet phldrT="[Text]" custT="1"/>
      <dgm:spPr>
        <a:ln>
          <a:noFill/>
        </a:ln>
      </dgm:spPr>
      <dgm:t>
        <a:bodyPr/>
        <a:lstStyle/>
        <a:p>
          <a:r>
            <a:rPr lang="en-US" sz="1800" b="1"/>
            <a:t>PHEV</a:t>
          </a:r>
        </a:p>
        <a:p>
          <a:endParaRPr lang="en-US" sz="1800" b="1"/>
        </a:p>
        <a:p>
          <a:r>
            <a:rPr lang="en-US" sz="1800"/>
            <a:t>Plug-in Hybrid Electric Vehicle</a:t>
          </a:r>
        </a:p>
        <a:p>
          <a:endParaRPr lang="en-US" sz="1800"/>
        </a:p>
        <a:p>
          <a:r>
            <a:rPr lang="en-US" sz="1800"/>
            <a:t>Combustion engine and a battery improve fuel performance</a:t>
          </a:r>
        </a:p>
      </dgm:t>
    </dgm:pt>
    <dgm:pt modelId="{7B6DE972-62A4-4F88-83C0-A2E2FD75BC2F}" type="parTrans" cxnId="{3F2F50DC-41FA-4232-A4C1-6E000BE079A7}">
      <dgm:prSet/>
      <dgm:spPr/>
      <dgm:t>
        <a:bodyPr/>
        <a:lstStyle/>
        <a:p>
          <a:endParaRPr lang="en-US"/>
        </a:p>
      </dgm:t>
    </dgm:pt>
    <dgm:pt modelId="{AE28A05F-EF54-49E1-B57D-F3F9326E8363}" type="sibTrans" cxnId="{3F2F50DC-41FA-4232-A4C1-6E000BE079A7}">
      <dgm:prSet/>
      <dgm:spPr/>
      <dgm:t>
        <a:bodyPr/>
        <a:lstStyle/>
        <a:p>
          <a:endParaRPr lang="en-US"/>
        </a:p>
      </dgm:t>
    </dgm:pt>
    <dgm:pt modelId="{B6821372-D5FC-4754-A284-4415DBA2D210}">
      <dgm:prSet custT="1"/>
      <dgm:spPr>
        <a:ln>
          <a:noFill/>
        </a:ln>
      </dgm:spPr>
      <dgm:t>
        <a:bodyPr/>
        <a:lstStyle/>
        <a:p>
          <a:r>
            <a:rPr lang="en-US" sz="1800" b="1"/>
            <a:t>MHV</a:t>
          </a:r>
        </a:p>
        <a:p>
          <a:endParaRPr lang="en-US" sz="1800"/>
        </a:p>
        <a:p>
          <a:r>
            <a:rPr lang="en-US" sz="1800"/>
            <a:t>Mild Hybrid Vehicle</a:t>
          </a:r>
        </a:p>
        <a:p>
          <a:endParaRPr lang="en-US" sz="1800"/>
        </a:p>
        <a:p>
          <a:r>
            <a:rPr lang="en-US" sz="1800"/>
            <a:t>Non plug-in hybrid vehicle</a:t>
          </a:r>
        </a:p>
      </dgm:t>
    </dgm:pt>
    <dgm:pt modelId="{763DA1D1-8D2B-4B1A-BDA8-701E2AE540F5}" type="parTrans" cxnId="{439EF5C9-E6C1-4E61-A099-400678B82B70}">
      <dgm:prSet/>
      <dgm:spPr/>
      <dgm:t>
        <a:bodyPr/>
        <a:lstStyle/>
        <a:p>
          <a:endParaRPr lang="en-US"/>
        </a:p>
      </dgm:t>
    </dgm:pt>
    <dgm:pt modelId="{93B29F8E-0022-47D3-9124-7D884F8FD10E}" type="sibTrans" cxnId="{439EF5C9-E6C1-4E61-A099-400678B82B70}">
      <dgm:prSet/>
      <dgm:spPr/>
      <dgm:t>
        <a:bodyPr/>
        <a:lstStyle/>
        <a:p>
          <a:endParaRPr lang="en-US"/>
        </a:p>
      </dgm:t>
    </dgm:pt>
    <dgm:pt modelId="{42CA87C3-FFC6-4793-B642-2F32EE14B3F8}">
      <dgm:prSet custT="1"/>
      <dgm:spPr>
        <a:ln>
          <a:noFill/>
        </a:ln>
      </dgm:spPr>
      <dgm:t>
        <a:bodyPr/>
        <a:lstStyle/>
        <a:p>
          <a:r>
            <a:rPr lang="en-US" sz="1800" b="1"/>
            <a:t>AFV</a:t>
          </a:r>
        </a:p>
        <a:p>
          <a:endParaRPr lang="en-US" sz="1800"/>
        </a:p>
        <a:p>
          <a:r>
            <a:rPr lang="en-US" sz="1800"/>
            <a:t>Alternative Fuel Vehicle</a:t>
          </a:r>
        </a:p>
        <a:p>
          <a:endParaRPr lang="en-US" sz="1800"/>
        </a:p>
        <a:p>
          <a:r>
            <a:rPr lang="en-US" sz="1800"/>
            <a:t>Combustion engine using low-emission fuels (i.e. CNG or biofuels)</a:t>
          </a:r>
        </a:p>
      </dgm:t>
    </dgm:pt>
    <dgm:pt modelId="{0B128D0E-D45B-47D8-8AFA-731C0799A38A}" type="parTrans" cxnId="{EA224AA2-220C-4925-83A4-76A195EA47D2}">
      <dgm:prSet/>
      <dgm:spPr/>
      <dgm:t>
        <a:bodyPr/>
        <a:lstStyle/>
        <a:p>
          <a:endParaRPr lang="en-US"/>
        </a:p>
      </dgm:t>
    </dgm:pt>
    <dgm:pt modelId="{33CCDEFC-DAEB-43FA-8758-CB87D24C1EA5}" type="sibTrans" cxnId="{EA224AA2-220C-4925-83A4-76A195EA47D2}">
      <dgm:prSet/>
      <dgm:spPr/>
      <dgm:t>
        <a:bodyPr/>
        <a:lstStyle/>
        <a:p>
          <a:endParaRPr lang="en-US"/>
        </a:p>
      </dgm:t>
    </dgm:pt>
    <dgm:pt modelId="{70F04367-BC7F-445E-A391-2CA3775FA79C}">
      <dgm:prSet custT="1"/>
      <dgm:spPr>
        <a:ln>
          <a:noFill/>
        </a:ln>
      </dgm:spPr>
      <dgm:t>
        <a:bodyPr/>
        <a:lstStyle/>
        <a:p>
          <a:r>
            <a:rPr lang="en-US" sz="1800" b="1"/>
            <a:t>ICE</a:t>
          </a:r>
        </a:p>
        <a:p>
          <a:endParaRPr lang="en-US" sz="1800"/>
        </a:p>
        <a:p>
          <a:r>
            <a:rPr lang="en-US" sz="1800"/>
            <a:t>Internal Combustion Engine</a:t>
          </a:r>
        </a:p>
        <a:p>
          <a:endParaRPr lang="en-US" sz="1800"/>
        </a:p>
        <a:p>
          <a:r>
            <a:rPr lang="en-US" sz="1800"/>
            <a:t>Gasoline, diesel</a:t>
          </a:r>
        </a:p>
      </dgm:t>
    </dgm:pt>
    <dgm:pt modelId="{46111609-6A7E-4287-AB0F-99AC8110F17B}" type="parTrans" cxnId="{56E00EAA-C77C-485E-8EEC-85D7E57A03B4}">
      <dgm:prSet/>
      <dgm:spPr/>
      <dgm:t>
        <a:bodyPr/>
        <a:lstStyle/>
        <a:p>
          <a:endParaRPr lang="en-US"/>
        </a:p>
      </dgm:t>
    </dgm:pt>
    <dgm:pt modelId="{99DB6B62-0087-4B55-A112-388E8BE49EEA}" type="sibTrans" cxnId="{56E00EAA-C77C-485E-8EEC-85D7E57A03B4}">
      <dgm:prSet/>
      <dgm:spPr/>
      <dgm:t>
        <a:bodyPr/>
        <a:lstStyle/>
        <a:p>
          <a:endParaRPr lang="en-US"/>
        </a:p>
      </dgm:t>
    </dgm:pt>
    <dgm:pt modelId="{A8C5E701-98CA-4DE5-BA04-C86E6001A727}" type="pres">
      <dgm:prSet presAssocID="{09EE2ECA-BBBC-4927-B8CA-3BEABBB1AFC1}" presName="Name0" presStyleCnt="0">
        <dgm:presLayoutVars>
          <dgm:dir/>
          <dgm:resizeHandles val="exact"/>
        </dgm:presLayoutVars>
      </dgm:prSet>
      <dgm:spPr/>
    </dgm:pt>
    <dgm:pt modelId="{2C2A8FD4-2607-4610-BFAF-1140FA5824D1}" type="pres">
      <dgm:prSet presAssocID="{09EE2ECA-BBBC-4927-B8CA-3BEABBB1AFC1}" presName="bkgdShp" presStyleLbl="alignAccFollowNode1" presStyleIdx="0" presStyleCnt="1" custScaleY="88416" custLinFactNeighborX="362" custLinFactNeighborY="1172"/>
      <dgm:spPr/>
    </dgm:pt>
    <dgm:pt modelId="{4561B264-86C2-4C2F-A68A-864E52FC362B}" type="pres">
      <dgm:prSet presAssocID="{09EE2ECA-BBBC-4927-B8CA-3BEABBB1AFC1}" presName="linComp" presStyleCnt="0"/>
      <dgm:spPr/>
    </dgm:pt>
    <dgm:pt modelId="{AACFDEAA-154B-4151-9F8B-D688F8C897CD}" type="pres">
      <dgm:prSet presAssocID="{607EF020-2FBF-416F-B40B-4783CA1ACEF2}" presName="compNode" presStyleCnt="0"/>
      <dgm:spPr/>
    </dgm:pt>
    <dgm:pt modelId="{C7578EC2-430E-49AA-A26F-B72541762D53}" type="pres">
      <dgm:prSet presAssocID="{607EF020-2FBF-416F-B40B-4783CA1ACEF2}" presName="node" presStyleLbl="node1" presStyleIdx="0" presStyleCnt="6" custScaleY="78964" custLinFactNeighborX="3836" custLinFactNeighborY="-18850">
        <dgm:presLayoutVars>
          <dgm:bulletEnabled val="1"/>
        </dgm:presLayoutVars>
      </dgm:prSet>
      <dgm:spPr/>
    </dgm:pt>
    <dgm:pt modelId="{F2146165-E0C9-4E80-A11D-ECDEFEF55840}" type="pres">
      <dgm:prSet presAssocID="{607EF020-2FBF-416F-B40B-4783CA1ACEF2}" presName="invisiNode" presStyleLbl="node1" presStyleIdx="0" presStyleCnt="6"/>
      <dgm:spPr/>
    </dgm:pt>
    <dgm:pt modelId="{62CD2FEC-997B-4B57-BD0B-842DA9D62E89}" type="pres">
      <dgm:prSet presAssocID="{607EF020-2FBF-416F-B40B-4783CA1ACEF2}" presName="imagNode" presStyleLbl="fgImgPlace1" presStyleIdx="0" presStyleCnt="6" custLinFactNeighborX="99" custLinFactNeighborY="-4661"/>
      <dgm:spPr>
        <a:prstGeom prst="roundRect">
          <a:avLst/>
        </a:prstGeom>
        <a:solidFill>
          <a:schemeClr val="bg1"/>
        </a:solidFill>
      </dgm:spPr>
    </dgm:pt>
    <dgm:pt modelId="{94CF3D62-C875-4860-84A3-62B8A3141F30}" type="pres">
      <dgm:prSet presAssocID="{2E9E6FD5-3BDE-4932-8A9A-7C819104B917}" presName="sibTrans" presStyleLbl="sibTrans2D1" presStyleIdx="0" presStyleCnt="0"/>
      <dgm:spPr/>
    </dgm:pt>
    <dgm:pt modelId="{8526FF26-2F2B-4877-9C7D-3E79210525F6}" type="pres">
      <dgm:prSet presAssocID="{58469F26-7AB4-4EE6-859B-273D87765FD2}" presName="compNode" presStyleCnt="0"/>
      <dgm:spPr/>
    </dgm:pt>
    <dgm:pt modelId="{A1A9F50C-800F-47FD-9698-D0AD8EFDFA09}" type="pres">
      <dgm:prSet presAssocID="{58469F26-7AB4-4EE6-859B-273D87765FD2}" presName="node" presStyleLbl="node1" presStyleIdx="1" presStyleCnt="6" custScaleY="78824" custLinFactNeighborX="4145" custLinFactNeighborY="-19034">
        <dgm:presLayoutVars>
          <dgm:bulletEnabled val="1"/>
        </dgm:presLayoutVars>
      </dgm:prSet>
      <dgm:spPr/>
    </dgm:pt>
    <dgm:pt modelId="{DB560BDA-0C4D-4814-A2DA-F1156955672C}" type="pres">
      <dgm:prSet presAssocID="{58469F26-7AB4-4EE6-859B-273D87765FD2}" presName="invisiNode" presStyleLbl="node1" presStyleIdx="1" presStyleCnt="6"/>
      <dgm:spPr/>
    </dgm:pt>
    <dgm:pt modelId="{815CE8C5-94F4-453F-8A85-D82A6F16F148}" type="pres">
      <dgm:prSet presAssocID="{58469F26-7AB4-4EE6-859B-273D87765FD2}" presName="imagNode" presStyleLbl="fgImgPlace1" presStyleIdx="1" presStyleCnt="6" custScaleY="100087" custLinFactNeighborX="1315" custLinFactNeighborY="-7368"/>
      <dgm:spPr>
        <a:solidFill>
          <a:schemeClr val="bg1"/>
        </a:solidFill>
      </dgm:spPr>
    </dgm:pt>
    <dgm:pt modelId="{006DB7A5-B6BC-42AD-9D1C-1AD46964B968}" type="pres">
      <dgm:prSet presAssocID="{AFE532CB-259E-48CB-BB47-B06D198B2958}" presName="sibTrans" presStyleLbl="sibTrans2D1" presStyleIdx="0" presStyleCnt="0"/>
      <dgm:spPr/>
    </dgm:pt>
    <dgm:pt modelId="{DB00C4AF-ED11-499F-A212-3682E001951B}" type="pres">
      <dgm:prSet presAssocID="{8714391B-C385-4FB9-AE0A-131E2AFB75C6}" presName="compNode" presStyleCnt="0"/>
      <dgm:spPr/>
    </dgm:pt>
    <dgm:pt modelId="{ADB68E7B-F54E-4485-92B4-34EAD2B6BCCC}" type="pres">
      <dgm:prSet presAssocID="{8714391B-C385-4FB9-AE0A-131E2AFB75C6}" presName="node" presStyleLbl="node1" presStyleIdx="2" presStyleCnt="6" custScaleY="79334" custLinFactNeighborX="5078" custLinFactNeighborY="-18607">
        <dgm:presLayoutVars>
          <dgm:bulletEnabled val="1"/>
        </dgm:presLayoutVars>
      </dgm:prSet>
      <dgm:spPr/>
    </dgm:pt>
    <dgm:pt modelId="{47CA9EDE-CAAA-4090-A159-9F6F01BE3814}" type="pres">
      <dgm:prSet presAssocID="{8714391B-C385-4FB9-AE0A-131E2AFB75C6}" presName="invisiNode" presStyleLbl="node1" presStyleIdx="2" presStyleCnt="6"/>
      <dgm:spPr/>
    </dgm:pt>
    <dgm:pt modelId="{D43923CE-FF78-433D-9CCF-5DD66A5274E7}" type="pres">
      <dgm:prSet presAssocID="{8714391B-C385-4FB9-AE0A-131E2AFB75C6}" presName="imagNode" presStyleLbl="fgImgPlace1" presStyleIdx="2" presStyleCnt="6" custScaleX="99138" custScaleY="99627" custLinFactX="15152" custLinFactNeighborX="100000" custLinFactNeighborY="-8407"/>
      <dgm:spPr>
        <a:solidFill>
          <a:schemeClr val="bg1"/>
        </a:solidFill>
        <a:ln>
          <a:noFill/>
        </a:ln>
      </dgm:spPr>
    </dgm:pt>
    <dgm:pt modelId="{EECD5F3F-C442-446B-9442-0B4D9F58B422}" type="pres">
      <dgm:prSet presAssocID="{AE28A05F-EF54-49E1-B57D-F3F9326E8363}" presName="sibTrans" presStyleLbl="sibTrans2D1" presStyleIdx="0" presStyleCnt="0"/>
      <dgm:spPr/>
    </dgm:pt>
    <dgm:pt modelId="{22494FA9-D38F-4E3E-9724-42E83D9EE61F}" type="pres">
      <dgm:prSet presAssocID="{B6821372-D5FC-4754-A284-4415DBA2D210}" presName="compNode" presStyleCnt="0"/>
      <dgm:spPr/>
    </dgm:pt>
    <dgm:pt modelId="{E57B4604-9E46-4283-9D8D-32C8D1F14ECA}" type="pres">
      <dgm:prSet presAssocID="{B6821372-D5FC-4754-A284-4415DBA2D210}" presName="node" presStyleLbl="node1" presStyleIdx="3" presStyleCnt="6" custScaleY="80118" custLinFactNeighborX="4166" custLinFactNeighborY="-17869">
        <dgm:presLayoutVars>
          <dgm:bulletEnabled val="1"/>
        </dgm:presLayoutVars>
      </dgm:prSet>
      <dgm:spPr/>
    </dgm:pt>
    <dgm:pt modelId="{7434C354-BC95-47E1-86FF-107E55A54835}" type="pres">
      <dgm:prSet presAssocID="{B6821372-D5FC-4754-A284-4415DBA2D210}" presName="invisiNode" presStyleLbl="node1" presStyleIdx="3" presStyleCnt="6"/>
      <dgm:spPr/>
    </dgm:pt>
    <dgm:pt modelId="{DCCED03A-9CBE-4022-AD30-19E01740DD32}" type="pres">
      <dgm:prSet presAssocID="{B6821372-D5FC-4754-A284-4415DBA2D210}" presName="imagNode" presStyleLbl="fgImgPlace1" presStyleIdx="3" presStyleCnt="6" custScaleX="95496" custScaleY="45626" custLinFactNeighborX="7320" custLinFactNeighborY="-4315"/>
      <dgm:spPr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516CA0B3-C1AF-42C0-9095-84A0023BF1B8}" type="pres">
      <dgm:prSet presAssocID="{93B29F8E-0022-47D3-9124-7D884F8FD10E}" presName="sibTrans" presStyleLbl="sibTrans2D1" presStyleIdx="0" presStyleCnt="0"/>
      <dgm:spPr/>
    </dgm:pt>
    <dgm:pt modelId="{0C104A9E-79D4-45BD-A285-245036A804F3}" type="pres">
      <dgm:prSet presAssocID="{42CA87C3-FFC6-4793-B642-2F32EE14B3F8}" presName="compNode" presStyleCnt="0"/>
      <dgm:spPr/>
    </dgm:pt>
    <dgm:pt modelId="{158BC8F7-8F4F-407A-8048-A0ABD221EBB4}" type="pres">
      <dgm:prSet presAssocID="{42CA87C3-FFC6-4793-B642-2F32EE14B3F8}" presName="node" presStyleLbl="node1" presStyleIdx="4" presStyleCnt="6" custScaleY="80103" custLinFactNeighborX="4375" custLinFactNeighborY="-18121">
        <dgm:presLayoutVars>
          <dgm:bulletEnabled val="1"/>
        </dgm:presLayoutVars>
      </dgm:prSet>
      <dgm:spPr/>
    </dgm:pt>
    <dgm:pt modelId="{448569DF-667C-4E24-84D2-99EC36226B4B}" type="pres">
      <dgm:prSet presAssocID="{42CA87C3-FFC6-4793-B642-2F32EE14B3F8}" presName="invisiNode" presStyleLbl="node1" presStyleIdx="4" presStyleCnt="6"/>
      <dgm:spPr/>
    </dgm:pt>
    <dgm:pt modelId="{83C83869-B1E8-444D-B68D-0A00036EA927}" type="pres">
      <dgm:prSet presAssocID="{42CA87C3-FFC6-4793-B642-2F32EE14B3F8}" presName="imagNode" presStyleLbl="fgImgPlace1" presStyleIdx="4" presStyleCnt="6" custLinFactX="-100000" custLinFactNeighborX="-116772" custLinFactNeighborY="-7900"/>
      <dgm:spPr>
        <a:solidFill>
          <a:schemeClr val="bg1"/>
        </a:solidFill>
      </dgm:spPr>
    </dgm:pt>
    <dgm:pt modelId="{9ECD13BA-AF6F-4D38-8042-3134EB0CAD17}" type="pres">
      <dgm:prSet presAssocID="{33CCDEFC-DAEB-43FA-8758-CB87D24C1EA5}" presName="sibTrans" presStyleLbl="sibTrans2D1" presStyleIdx="0" presStyleCnt="0"/>
      <dgm:spPr/>
    </dgm:pt>
    <dgm:pt modelId="{75CBEB68-0807-4B47-9978-22D0401A8F80}" type="pres">
      <dgm:prSet presAssocID="{70F04367-BC7F-445E-A391-2CA3775FA79C}" presName="compNode" presStyleCnt="0"/>
      <dgm:spPr/>
    </dgm:pt>
    <dgm:pt modelId="{88A144E0-02DF-4670-8F5F-1723DB8E9C92}" type="pres">
      <dgm:prSet presAssocID="{70F04367-BC7F-445E-A391-2CA3775FA79C}" presName="node" presStyleLbl="node1" presStyleIdx="5" presStyleCnt="6" custScaleY="79685" custLinFactNeighborX="4375" custLinFactNeighborY="-18317">
        <dgm:presLayoutVars>
          <dgm:bulletEnabled val="1"/>
        </dgm:presLayoutVars>
      </dgm:prSet>
      <dgm:spPr/>
    </dgm:pt>
    <dgm:pt modelId="{F90F634F-68A6-4F32-9F5C-5A1FED0D1EEE}" type="pres">
      <dgm:prSet presAssocID="{70F04367-BC7F-445E-A391-2CA3775FA79C}" presName="invisiNode" presStyleLbl="node1" presStyleIdx="5" presStyleCnt="6"/>
      <dgm:spPr/>
    </dgm:pt>
    <dgm:pt modelId="{CFBF2E59-94F6-4C12-BDCE-1777EA923025}" type="pres">
      <dgm:prSet presAssocID="{70F04367-BC7F-445E-A391-2CA3775FA79C}" presName="imagNode" presStyleLbl="fgImgPlace1" presStyleIdx="5" presStyleCnt="6" custLinFactX="-249901" custLinFactNeighborX="-300000" custLinFactNeighborY="-8219"/>
      <dgm:spPr>
        <a:solidFill>
          <a:schemeClr val="bg1"/>
        </a:solidFill>
        <a:ln>
          <a:noFill/>
        </a:ln>
      </dgm:spPr>
    </dgm:pt>
  </dgm:ptLst>
  <dgm:cxnLst>
    <dgm:cxn modelId="{CF9D7505-D9E7-4CCD-B940-61702E44BF90}" type="presOf" srcId="{42CA87C3-FFC6-4793-B642-2F32EE14B3F8}" destId="{158BC8F7-8F4F-407A-8048-A0ABD221EBB4}" srcOrd="0" destOrd="0" presId="urn:microsoft.com/office/officeart/2005/8/layout/pList2"/>
    <dgm:cxn modelId="{35B36A1A-F321-4F4A-BAC7-E76BB0F678C9}" type="presOf" srcId="{2E9E6FD5-3BDE-4932-8A9A-7C819104B917}" destId="{94CF3D62-C875-4860-84A3-62B8A3141F30}" srcOrd="0" destOrd="0" presId="urn:microsoft.com/office/officeart/2005/8/layout/pList2"/>
    <dgm:cxn modelId="{4BD13A25-3FE4-483E-A500-78215F14739F}" srcId="{09EE2ECA-BBBC-4927-B8CA-3BEABBB1AFC1}" destId="{607EF020-2FBF-416F-B40B-4783CA1ACEF2}" srcOrd="0" destOrd="0" parTransId="{73F63461-1D28-4AB2-BE7A-53488047FCC1}" sibTransId="{2E9E6FD5-3BDE-4932-8A9A-7C819104B917}"/>
    <dgm:cxn modelId="{B09A6028-D7E2-4C07-9CDC-CEC341173609}" type="presOf" srcId="{B6821372-D5FC-4754-A284-4415DBA2D210}" destId="{E57B4604-9E46-4283-9D8D-32C8D1F14ECA}" srcOrd="0" destOrd="0" presId="urn:microsoft.com/office/officeart/2005/8/layout/pList2"/>
    <dgm:cxn modelId="{58836C60-7CFC-4A7E-8B3F-0B65FAF0DD86}" type="presOf" srcId="{AFE532CB-259E-48CB-BB47-B06D198B2958}" destId="{006DB7A5-B6BC-42AD-9D1C-1AD46964B968}" srcOrd="0" destOrd="0" presId="urn:microsoft.com/office/officeart/2005/8/layout/pList2"/>
    <dgm:cxn modelId="{4E275166-A78C-4980-9443-BE6696FFEA23}" type="presOf" srcId="{607EF020-2FBF-416F-B40B-4783CA1ACEF2}" destId="{C7578EC2-430E-49AA-A26F-B72541762D53}" srcOrd="0" destOrd="0" presId="urn:microsoft.com/office/officeart/2005/8/layout/pList2"/>
    <dgm:cxn modelId="{674B5673-15DA-432E-9A2F-F866A329C18B}" type="presOf" srcId="{93B29F8E-0022-47D3-9124-7D884F8FD10E}" destId="{516CA0B3-C1AF-42C0-9095-84A0023BF1B8}" srcOrd="0" destOrd="0" presId="urn:microsoft.com/office/officeart/2005/8/layout/pList2"/>
    <dgm:cxn modelId="{F00DDE74-3212-4099-BCBE-545E5EFF5C95}" type="presOf" srcId="{58469F26-7AB4-4EE6-859B-273D87765FD2}" destId="{A1A9F50C-800F-47FD-9698-D0AD8EFDFA09}" srcOrd="0" destOrd="0" presId="urn:microsoft.com/office/officeart/2005/8/layout/pList2"/>
    <dgm:cxn modelId="{0EB0F957-E94C-4D8B-9729-597F6247A5B4}" type="presOf" srcId="{70F04367-BC7F-445E-A391-2CA3775FA79C}" destId="{88A144E0-02DF-4670-8F5F-1723DB8E9C92}" srcOrd="0" destOrd="0" presId="urn:microsoft.com/office/officeart/2005/8/layout/pList2"/>
    <dgm:cxn modelId="{DA8E1295-2F6A-45E2-BBA2-3023E1DFF345}" type="presOf" srcId="{8714391B-C385-4FB9-AE0A-131E2AFB75C6}" destId="{ADB68E7B-F54E-4485-92B4-34EAD2B6BCCC}" srcOrd="0" destOrd="0" presId="urn:microsoft.com/office/officeart/2005/8/layout/pList2"/>
    <dgm:cxn modelId="{EA224AA2-220C-4925-83A4-76A195EA47D2}" srcId="{09EE2ECA-BBBC-4927-B8CA-3BEABBB1AFC1}" destId="{42CA87C3-FFC6-4793-B642-2F32EE14B3F8}" srcOrd="4" destOrd="0" parTransId="{0B128D0E-D45B-47D8-8AFA-731C0799A38A}" sibTransId="{33CCDEFC-DAEB-43FA-8758-CB87D24C1EA5}"/>
    <dgm:cxn modelId="{56E00EAA-C77C-485E-8EEC-85D7E57A03B4}" srcId="{09EE2ECA-BBBC-4927-B8CA-3BEABBB1AFC1}" destId="{70F04367-BC7F-445E-A391-2CA3775FA79C}" srcOrd="5" destOrd="0" parTransId="{46111609-6A7E-4287-AB0F-99AC8110F17B}" sibTransId="{99DB6B62-0087-4B55-A112-388E8BE49EEA}"/>
    <dgm:cxn modelId="{F5F812BB-E5F9-4235-B81B-0DAC9E47B715}" type="presOf" srcId="{09EE2ECA-BBBC-4927-B8CA-3BEABBB1AFC1}" destId="{A8C5E701-98CA-4DE5-BA04-C86E6001A727}" srcOrd="0" destOrd="0" presId="urn:microsoft.com/office/officeart/2005/8/layout/pList2"/>
    <dgm:cxn modelId="{2F16B5BD-2AE5-4A39-8705-46C496E8B2E0}" srcId="{09EE2ECA-BBBC-4927-B8CA-3BEABBB1AFC1}" destId="{58469F26-7AB4-4EE6-859B-273D87765FD2}" srcOrd="1" destOrd="0" parTransId="{12BBD6DD-80CC-478C-BBF9-7AEC870BEC94}" sibTransId="{AFE532CB-259E-48CB-BB47-B06D198B2958}"/>
    <dgm:cxn modelId="{128EAEBF-AC6F-4BAD-965D-12E0634C9C81}" type="presOf" srcId="{AE28A05F-EF54-49E1-B57D-F3F9326E8363}" destId="{EECD5F3F-C442-446B-9442-0B4D9F58B422}" srcOrd="0" destOrd="0" presId="urn:microsoft.com/office/officeart/2005/8/layout/pList2"/>
    <dgm:cxn modelId="{439EF5C9-E6C1-4E61-A099-400678B82B70}" srcId="{09EE2ECA-BBBC-4927-B8CA-3BEABBB1AFC1}" destId="{B6821372-D5FC-4754-A284-4415DBA2D210}" srcOrd="3" destOrd="0" parTransId="{763DA1D1-8D2B-4B1A-BDA8-701E2AE540F5}" sibTransId="{93B29F8E-0022-47D3-9124-7D884F8FD10E}"/>
    <dgm:cxn modelId="{413236CE-6918-45CE-96A1-0DA73A24E0D8}" type="presOf" srcId="{33CCDEFC-DAEB-43FA-8758-CB87D24C1EA5}" destId="{9ECD13BA-AF6F-4D38-8042-3134EB0CAD17}" srcOrd="0" destOrd="0" presId="urn:microsoft.com/office/officeart/2005/8/layout/pList2"/>
    <dgm:cxn modelId="{3F2F50DC-41FA-4232-A4C1-6E000BE079A7}" srcId="{09EE2ECA-BBBC-4927-B8CA-3BEABBB1AFC1}" destId="{8714391B-C385-4FB9-AE0A-131E2AFB75C6}" srcOrd="2" destOrd="0" parTransId="{7B6DE972-62A4-4F88-83C0-A2E2FD75BC2F}" sibTransId="{AE28A05F-EF54-49E1-B57D-F3F9326E8363}"/>
    <dgm:cxn modelId="{358F660E-D4E1-4DE8-80E7-8C016BF7416F}" type="presParOf" srcId="{A8C5E701-98CA-4DE5-BA04-C86E6001A727}" destId="{2C2A8FD4-2607-4610-BFAF-1140FA5824D1}" srcOrd="0" destOrd="0" presId="urn:microsoft.com/office/officeart/2005/8/layout/pList2"/>
    <dgm:cxn modelId="{CA9D5BD0-E0F2-4F9C-86D9-DD35D9FCC6EF}" type="presParOf" srcId="{A8C5E701-98CA-4DE5-BA04-C86E6001A727}" destId="{4561B264-86C2-4C2F-A68A-864E52FC362B}" srcOrd="1" destOrd="0" presId="urn:microsoft.com/office/officeart/2005/8/layout/pList2"/>
    <dgm:cxn modelId="{3594DFC6-3207-448A-A4FA-121364E24259}" type="presParOf" srcId="{4561B264-86C2-4C2F-A68A-864E52FC362B}" destId="{AACFDEAA-154B-4151-9F8B-D688F8C897CD}" srcOrd="0" destOrd="0" presId="urn:microsoft.com/office/officeart/2005/8/layout/pList2"/>
    <dgm:cxn modelId="{23DA769E-DBB2-4B29-9990-EACB8E1B0C43}" type="presParOf" srcId="{AACFDEAA-154B-4151-9F8B-D688F8C897CD}" destId="{C7578EC2-430E-49AA-A26F-B72541762D53}" srcOrd="0" destOrd="0" presId="urn:microsoft.com/office/officeart/2005/8/layout/pList2"/>
    <dgm:cxn modelId="{95DD1556-039A-40E6-89A4-6C9F237C698D}" type="presParOf" srcId="{AACFDEAA-154B-4151-9F8B-D688F8C897CD}" destId="{F2146165-E0C9-4E80-A11D-ECDEFEF55840}" srcOrd="1" destOrd="0" presId="urn:microsoft.com/office/officeart/2005/8/layout/pList2"/>
    <dgm:cxn modelId="{324F3F7C-4B61-45E4-A7C9-4EAECED063D0}" type="presParOf" srcId="{AACFDEAA-154B-4151-9F8B-D688F8C897CD}" destId="{62CD2FEC-997B-4B57-BD0B-842DA9D62E89}" srcOrd="2" destOrd="0" presId="urn:microsoft.com/office/officeart/2005/8/layout/pList2"/>
    <dgm:cxn modelId="{ADF1D1EA-60AF-4E81-AC0E-6B30938D1AE2}" type="presParOf" srcId="{4561B264-86C2-4C2F-A68A-864E52FC362B}" destId="{94CF3D62-C875-4860-84A3-62B8A3141F30}" srcOrd="1" destOrd="0" presId="urn:microsoft.com/office/officeart/2005/8/layout/pList2"/>
    <dgm:cxn modelId="{D9209CC3-8B94-4290-8846-86A95880C90A}" type="presParOf" srcId="{4561B264-86C2-4C2F-A68A-864E52FC362B}" destId="{8526FF26-2F2B-4877-9C7D-3E79210525F6}" srcOrd="2" destOrd="0" presId="urn:microsoft.com/office/officeart/2005/8/layout/pList2"/>
    <dgm:cxn modelId="{1558D1AB-3570-478D-9513-851EACA411D9}" type="presParOf" srcId="{8526FF26-2F2B-4877-9C7D-3E79210525F6}" destId="{A1A9F50C-800F-47FD-9698-D0AD8EFDFA09}" srcOrd="0" destOrd="0" presId="urn:microsoft.com/office/officeart/2005/8/layout/pList2"/>
    <dgm:cxn modelId="{4F3BAF85-202A-41CA-A4F0-CC140D900A3E}" type="presParOf" srcId="{8526FF26-2F2B-4877-9C7D-3E79210525F6}" destId="{DB560BDA-0C4D-4814-A2DA-F1156955672C}" srcOrd="1" destOrd="0" presId="urn:microsoft.com/office/officeart/2005/8/layout/pList2"/>
    <dgm:cxn modelId="{E573C033-679F-4574-82EA-2B13946D3C92}" type="presParOf" srcId="{8526FF26-2F2B-4877-9C7D-3E79210525F6}" destId="{815CE8C5-94F4-453F-8A85-D82A6F16F148}" srcOrd="2" destOrd="0" presId="urn:microsoft.com/office/officeart/2005/8/layout/pList2"/>
    <dgm:cxn modelId="{C8CDF017-52DE-40B8-A79F-63B0FAEDDA7D}" type="presParOf" srcId="{4561B264-86C2-4C2F-A68A-864E52FC362B}" destId="{006DB7A5-B6BC-42AD-9D1C-1AD46964B968}" srcOrd="3" destOrd="0" presId="urn:microsoft.com/office/officeart/2005/8/layout/pList2"/>
    <dgm:cxn modelId="{CDE340F2-8DAF-4AF2-953B-D5F48893F495}" type="presParOf" srcId="{4561B264-86C2-4C2F-A68A-864E52FC362B}" destId="{DB00C4AF-ED11-499F-A212-3682E001951B}" srcOrd="4" destOrd="0" presId="urn:microsoft.com/office/officeart/2005/8/layout/pList2"/>
    <dgm:cxn modelId="{2B0C905F-F923-42FD-A80C-2E65B4F56A03}" type="presParOf" srcId="{DB00C4AF-ED11-499F-A212-3682E001951B}" destId="{ADB68E7B-F54E-4485-92B4-34EAD2B6BCCC}" srcOrd="0" destOrd="0" presId="urn:microsoft.com/office/officeart/2005/8/layout/pList2"/>
    <dgm:cxn modelId="{7B3C6D91-612A-4F40-9531-4E9353200B27}" type="presParOf" srcId="{DB00C4AF-ED11-499F-A212-3682E001951B}" destId="{47CA9EDE-CAAA-4090-A159-9F6F01BE3814}" srcOrd="1" destOrd="0" presId="urn:microsoft.com/office/officeart/2005/8/layout/pList2"/>
    <dgm:cxn modelId="{B065EE39-4D6F-415F-827F-37C5A0D7FC4E}" type="presParOf" srcId="{DB00C4AF-ED11-499F-A212-3682E001951B}" destId="{D43923CE-FF78-433D-9CCF-5DD66A5274E7}" srcOrd="2" destOrd="0" presId="urn:microsoft.com/office/officeart/2005/8/layout/pList2"/>
    <dgm:cxn modelId="{0200F2A8-1A6D-4AE3-8474-3637FC5FE954}" type="presParOf" srcId="{4561B264-86C2-4C2F-A68A-864E52FC362B}" destId="{EECD5F3F-C442-446B-9442-0B4D9F58B422}" srcOrd="5" destOrd="0" presId="urn:microsoft.com/office/officeart/2005/8/layout/pList2"/>
    <dgm:cxn modelId="{899F8AB6-347E-44FC-99C7-73DCA22C0BAB}" type="presParOf" srcId="{4561B264-86C2-4C2F-A68A-864E52FC362B}" destId="{22494FA9-D38F-4E3E-9724-42E83D9EE61F}" srcOrd="6" destOrd="0" presId="urn:microsoft.com/office/officeart/2005/8/layout/pList2"/>
    <dgm:cxn modelId="{7196E4C7-3953-429E-A882-EAC88477EB92}" type="presParOf" srcId="{22494FA9-D38F-4E3E-9724-42E83D9EE61F}" destId="{E57B4604-9E46-4283-9D8D-32C8D1F14ECA}" srcOrd="0" destOrd="0" presId="urn:microsoft.com/office/officeart/2005/8/layout/pList2"/>
    <dgm:cxn modelId="{AEDEA7D5-74BF-4334-BC59-0EE8346268EE}" type="presParOf" srcId="{22494FA9-D38F-4E3E-9724-42E83D9EE61F}" destId="{7434C354-BC95-47E1-86FF-107E55A54835}" srcOrd="1" destOrd="0" presId="urn:microsoft.com/office/officeart/2005/8/layout/pList2"/>
    <dgm:cxn modelId="{8FE33F2C-A2DE-4BB1-8C07-9BA5B4569559}" type="presParOf" srcId="{22494FA9-D38F-4E3E-9724-42E83D9EE61F}" destId="{DCCED03A-9CBE-4022-AD30-19E01740DD32}" srcOrd="2" destOrd="0" presId="urn:microsoft.com/office/officeart/2005/8/layout/pList2"/>
    <dgm:cxn modelId="{2AF994C1-B41D-45FC-9E35-E764A732A926}" type="presParOf" srcId="{4561B264-86C2-4C2F-A68A-864E52FC362B}" destId="{516CA0B3-C1AF-42C0-9095-84A0023BF1B8}" srcOrd="7" destOrd="0" presId="urn:microsoft.com/office/officeart/2005/8/layout/pList2"/>
    <dgm:cxn modelId="{18F184D0-C77B-4CBB-9672-274CDCA34083}" type="presParOf" srcId="{4561B264-86C2-4C2F-A68A-864E52FC362B}" destId="{0C104A9E-79D4-45BD-A285-245036A804F3}" srcOrd="8" destOrd="0" presId="urn:microsoft.com/office/officeart/2005/8/layout/pList2"/>
    <dgm:cxn modelId="{784AA4B7-4805-4353-9555-987B65964A8B}" type="presParOf" srcId="{0C104A9E-79D4-45BD-A285-245036A804F3}" destId="{158BC8F7-8F4F-407A-8048-A0ABD221EBB4}" srcOrd="0" destOrd="0" presId="urn:microsoft.com/office/officeart/2005/8/layout/pList2"/>
    <dgm:cxn modelId="{34120464-BEFF-4036-BDEC-32FC8863520B}" type="presParOf" srcId="{0C104A9E-79D4-45BD-A285-245036A804F3}" destId="{448569DF-667C-4E24-84D2-99EC36226B4B}" srcOrd="1" destOrd="0" presId="urn:microsoft.com/office/officeart/2005/8/layout/pList2"/>
    <dgm:cxn modelId="{7C9312D3-C52E-496A-9AAD-2598843EB8CA}" type="presParOf" srcId="{0C104A9E-79D4-45BD-A285-245036A804F3}" destId="{83C83869-B1E8-444D-B68D-0A00036EA927}" srcOrd="2" destOrd="0" presId="urn:microsoft.com/office/officeart/2005/8/layout/pList2"/>
    <dgm:cxn modelId="{CAC4E02D-1705-4CED-B3E0-5596118B109C}" type="presParOf" srcId="{4561B264-86C2-4C2F-A68A-864E52FC362B}" destId="{9ECD13BA-AF6F-4D38-8042-3134EB0CAD17}" srcOrd="9" destOrd="0" presId="urn:microsoft.com/office/officeart/2005/8/layout/pList2"/>
    <dgm:cxn modelId="{ABAF17A3-7E27-4B49-85CF-78976BA52233}" type="presParOf" srcId="{4561B264-86C2-4C2F-A68A-864E52FC362B}" destId="{75CBEB68-0807-4B47-9978-22D0401A8F80}" srcOrd="10" destOrd="0" presId="urn:microsoft.com/office/officeart/2005/8/layout/pList2"/>
    <dgm:cxn modelId="{24118760-4EC7-43F9-AA58-9BE5128D5CEC}" type="presParOf" srcId="{75CBEB68-0807-4B47-9978-22D0401A8F80}" destId="{88A144E0-02DF-4670-8F5F-1723DB8E9C92}" srcOrd="0" destOrd="0" presId="urn:microsoft.com/office/officeart/2005/8/layout/pList2"/>
    <dgm:cxn modelId="{B612B2A9-5D81-42EC-986A-F2E93A139476}" type="presParOf" srcId="{75CBEB68-0807-4B47-9978-22D0401A8F80}" destId="{F90F634F-68A6-4F32-9F5C-5A1FED0D1EEE}" srcOrd="1" destOrd="0" presId="urn:microsoft.com/office/officeart/2005/8/layout/pList2"/>
    <dgm:cxn modelId="{DE5DFF80-6D42-4E71-AA12-B6FB6E0CDB07}" type="presParOf" srcId="{75CBEB68-0807-4B47-9978-22D0401A8F80}" destId="{CFBF2E59-94F6-4C12-BDCE-1777EA923025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616272-14BB-4ADB-BDD1-0E73429C9EC7}">
      <dsp:nvSpPr>
        <dsp:cNvPr id="0" name=""/>
        <dsp:cNvSpPr/>
      </dsp:nvSpPr>
      <dsp:spPr>
        <a:xfrm>
          <a:off x="4074" y="26931"/>
          <a:ext cx="12601701" cy="1617213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/>
            <a:t>Mandate: </a:t>
          </a:r>
          <a:r>
            <a:rPr lang="en-US" sz="3200" kern="1200"/>
            <a:t>Working together to adapt to and mitigate the effects of climate change as we transition to a low carbon and resilient community within Peel Region</a:t>
          </a:r>
        </a:p>
      </dsp:txBody>
      <dsp:txXfrm>
        <a:off x="51441" y="74298"/>
        <a:ext cx="12506967" cy="1522479"/>
      </dsp:txXfrm>
    </dsp:sp>
    <dsp:sp modelId="{C66595AA-A078-4391-9B31-B73E48337E05}">
      <dsp:nvSpPr>
        <dsp:cNvPr id="0" name=""/>
        <dsp:cNvSpPr/>
      </dsp:nvSpPr>
      <dsp:spPr>
        <a:xfrm>
          <a:off x="0" y="2170347"/>
          <a:ext cx="2963711" cy="2507050"/>
        </a:xfrm>
        <a:prstGeom prst="roundRect">
          <a:avLst>
            <a:gd name="adj" fmla="val 10000"/>
          </a:avLst>
        </a:prstGeom>
        <a:solidFill>
          <a:srgbClr val="FFC000"/>
        </a:solidFill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bg1"/>
              </a:solidFill>
              <a:latin typeface="+mj-lt"/>
            </a:rPr>
            <a:t>Low Carbon Communities Strategy </a:t>
          </a:r>
        </a:p>
      </dsp:txBody>
      <dsp:txXfrm>
        <a:off x="73429" y="2243776"/>
        <a:ext cx="2816853" cy="2360192"/>
      </dsp:txXfrm>
    </dsp:sp>
    <dsp:sp modelId="{59C43DB4-8E36-45D1-9F2D-C5E2C317B949}">
      <dsp:nvSpPr>
        <dsp:cNvPr id="0" name=""/>
        <dsp:cNvSpPr/>
      </dsp:nvSpPr>
      <dsp:spPr>
        <a:xfrm>
          <a:off x="3214700" y="2168842"/>
          <a:ext cx="2963711" cy="2507050"/>
        </a:xfrm>
        <a:prstGeom prst="roundRect">
          <a:avLst>
            <a:gd name="adj" fmla="val 10000"/>
          </a:avLst>
        </a:prstGeom>
        <a:solidFill>
          <a:schemeClr val="bg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>
              <a:latin typeface="+mj-lt"/>
            </a:rPr>
            <a:t>Flood Resiliency Strategy</a:t>
          </a:r>
        </a:p>
      </dsp:txBody>
      <dsp:txXfrm>
        <a:off x="3288129" y="2242271"/>
        <a:ext cx="2816853" cy="2360192"/>
      </dsp:txXfrm>
    </dsp:sp>
    <dsp:sp modelId="{DAF1E0E5-8B17-4EA1-8B48-DF15CF3302B2}">
      <dsp:nvSpPr>
        <dsp:cNvPr id="0" name=""/>
        <dsp:cNvSpPr/>
      </dsp:nvSpPr>
      <dsp:spPr>
        <a:xfrm>
          <a:off x="6427363" y="2168842"/>
          <a:ext cx="2963711" cy="2507050"/>
        </a:xfrm>
        <a:prstGeom prst="roundRect">
          <a:avLst>
            <a:gd name="adj" fmla="val 10000"/>
          </a:avLst>
        </a:prstGeom>
        <a:solidFill>
          <a:schemeClr val="bg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>
              <a:latin typeface="+mj-lt"/>
            </a:rPr>
            <a:t>Green Natural Infrastructure Strategy</a:t>
          </a:r>
        </a:p>
      </dsp:txBody>
      <dsp:txXfrm>
        <a:off x="6500792" y="2242271"/>
        <a:ext cx="2816853" cy="2360192"/>
      </dsp:txXfrm>
    </dsp:sp>
    <dsp:sp modelId="{E250B520-4AC3-41EC-AE8B-7D2E98898A46}">
      <dsp:nvSpPr>
        <dsp:cNvPr id="0" name=""/>
        <dsp:cNvSpPr/>
      </dsp:nvSpPr>
      <dsp:spPr>
        <a:xfrm>
          <a:off x="9642064" y="2170347"/>
          <a:ext cx="2963711" cy="2507050"/>
        </a:xfrm>
        <a:prstGeom prst="roundRect">
          <a:avLst>
            <a:gd name="adj" fmla="val 10000"/>
          </a:avLst>
        </a:prstGeom>
        <a:solidFill>
          <a:schemeClr val="bg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>
              <a:latin typeface="+mj-lt"/>
            </a:rPr>
            <a:t>Public Education Strategy</a:t>
          </a:r>
        </a:p>
      </dsp:txBody>
      <dsp:txXfrm>
        <a:off x="9715493" y="2243776"/>
        <a:ext cx="2816853" cy="23601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74A77F-6776-4DCE-BF3C-435DDF590C50}">
      <dsp:nvSpPr>
        <dsp:cNvPr id="0" name=""/>
        <dsp:cNvSpPr/>
      </dsp:nvSpPr>
      <dsp:spPr>
        <a:xfrm>
          <a:off x="-5507481" y="-849067"/>
          <a:ext cx="6659379" cy="6659379"/>
        </a:xfrm>
        <a:prstGeom prst="blockArc">
          <a:avLst>
            <a:gd name="adj1" fmla="val 18900000"/>
            <a:gd name="adj2" fmla="val 2700000"/>
            <a:gd name="adj3" fmla="val 324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CE0D5C-F3AB-4A5B-923B-018A18B38E49}">
      <dsp:nvSpPr>
        <dsp:cNvPr id="0" name=""/>
        <dsp:cNvSpPr/>
      </dsp:nvSpPr>
      <dsp:spPr>
        <a:xfrm>
          <a:off x="558131" y="380314"/>
          <a:ext cx="11195288" cy="76102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4064" tIns="104140" rIns="104140" bIns="10414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/>
            <a:t>Awareness and Education</a:t>
          </a:r>
        </a:p>
      </dsp:txBody>
      <dsp:txXfrm>
        <a:off x="558131" y="380314"/>
        <a:ext cx="11195288" cy="761024"/>
      </dsp:txXfrm>
    </dsp:sp>
    <dsp:sp modelId="{BD071E51-0B04-4547-96D7-B20FE59965BC}">
      <dsp:nvSpPr>
        <dsp:cNvPr id="0" name=""/>
        <dsp:cNvSpPr/>
      </dsp:nvSpPr>
      <dsp:spPr>
        <a:xfrm>
          <a:off x="82490" y="285186"/>
          <a:ext cx="951281" cy="9512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DB3E32-9B5A-4414-89EA-BDE2502F6534}">
      <dsp:nvSpPr>
        <dsp:cNvPr id="0" name=""/>
        <dsp:cNvSpPr/>
      </dsp:nvSpPr>
      <dsp:spPr>
        <a:xfrm>
          <a:off x="994444" y="1522049"/>
          <a:ext cx="10758975" cy="76102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4064" tIns="104140" rIns="104140" bIns="10414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/>
            <a:t>Infrastructure</a:t>
          </a:r>
        </a:p>
      </dsp:txBody>
      <dsp:txXfrm>
        <a:off x="994444" y="1522049"/>
        <a:ext cx="10758975" cy="761024"/>
      </dsp:txXfrm>
    </dsp:sp>
    <dsp:sp modelId="{64AD0F85-19B5-4158-805A-0255EA791620}">
      <dsp:nvSpPr>
        <dsp:cNvPr id="0" name=""/>
        <dsp:cNvSpPr/>
      </dsp:nvSpPr>
      <dsp:spPr>
        <a:xfrm>
          <a:off x="518803" y="1426921"/>
          <a:ext cx="951281" cy="9512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89E62E-D8B3-419A-916C-3DE2D9EC2377}">
      <dsp:nvSpPr>
        <dsp:cNvPr id="0" name=""/>
        <dsp:cNvSpPr/>
      </dsp:nvSpPr>
      <dsp:spPr>
        <a:xfrm>
          <a:off x="994444" y="2663785"/>
          <a:ext cx="10758975" cy="761024"/>
        </a:xfrm>
        <a:prstGeom prst="rect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4064" tIns="104140" rIns="104140" bIns="10414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/>
            <a:t>Social and Economic Opportunities</a:t>
          </a:r>
        </a:p>
      </dsp:txBody>
      <dsp:txXfrm>
        <a:off x="994444" y="2663785"/>
        <a:ext cx="10758975" cy="761024"/>
      </dsp:txXfrm>
    </dsp:sp>
    <dsp:sp modelId="{BB192BF0-B79B-4685-9DB8-7485E25B78B7}">
      <dsp:nvSpPr>
        <dsp:cNvPr id="0" name=""/>
        <dsp:cNvSpPr/>
      </dsp:nvSpPr>
      <dsp:spPr>
        <a:xfrm>
          <a:off x="518803" y="2568657"/>
          <a:ext cx="951281" cy="9512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556342-5B18-4718-9EF7-D11C0CC56E28}">
      <dsp:nvSpPr>
        <dsp:cNvPr id="0" name=""/>
        <dsp:cNvSpPr/>
      </dsp:nvSpPr>
      <dsp:spPr>
        <a:xfrm>
          <a:off x="558131" y="3805520"/>
          <a:ext cx="11195288" cy="761024"/>
        </a:xfrm>
        <a:prstGeom prst="rect">
          <a:avLst/>
        </a:prstGeom>
        <a:solidFill>
          <a:schemeClr val="tx1">
            <a:lumMod val="50000"/>
            <a:lumOff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4064" tIns="104140" rIns="104140" bIns="10414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/>
            <a:t>Dreaming Big</a:t>
          </a:r>
        </a:p>
      </dsp:txBody>
      <dsp:txXfrm>
        <a:off x="558131" y="3805520"/>
        <a:ext cx="11195288" cy="761024"/>
      </dsp:txXfrm>
    </dsp:sp>
    <dsp:sp modelId="{69993112-17C4-4259-8574-D9B4736B95B0}">
      <dsp:nvSpPr>
        <dsp:cNvPr id="0" name=""/>
        <dsp:cNvSpPr/>
      </dsp:nvSpPr>
      <dsp:spPr>
        <a:xfrm>
          <a:off x="82490" y="3710392"/>
          <a:ext cx="951281" cy="9512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2A8FD4-2607-4610-BFAF-1140FA5824D1}">
      <dsp:nvSpPr>
        <dsp:cNvPr id="0" name=""/>
        <dsp:cNvSpPr/>
      </dsp:nvSpPr>
      <dsp:spPr>
        <a:xfrm>
          <a:off x="0" y="217762"/>
          <a:ext cx="13407390" cy="270968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CD2FEC-997B-4B57-BD0B-842DA9D62E89}">
      <dsp:nvSpPr>
        <dsp:cNvPr id="0" name=""/>
        <dsp:cNvSpPr/>
      </dsp:nvSpPr>
      <dsp:spPr>
        <a:xfrm>
          <a:off x="405679" y="505198"/>
          <a:ext cx="1938441" cy="2247445"/>
        </a:xfrm>
        <a:prstGeom prst="roundRect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578EC2-430E-49AA-A26F-B72541762D53}">
      <dsp:nvSpPr>
        <dsp:cNvPr id="0" name=""/>
        <dsp:cNvSpPr/>
      </dsp:nvSpPr>
      <dsp:spPr>
        <a:xfrm rot="10800000">
          <a:off x="478118" y="2953928"/>
          <a:ext cx="1938441" cy="2957787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BEV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Battery Electric Vehicle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Powered by grid electricity alone</a:t>
          </a:r>
        </a:p>
      </dsp:txBody>
      <dsp:txXfrm rot="10800000">
        <a:off x="537732" y="2953928"/>
        <a:ext cx="1819213" cy="2898173"/>
      </dsp:txXfrm>
    </dsp:sp>
    <dsp:sp modelId="{815CE8C5-94F4-453F-8A85-D82A6F16F148}">
      <dsp:nvSpPr>
        <dsp:cNvPr id="0" name=""/>
        <dsp:cNvSpPr/>
      </dsp:nvSpPr>
      <dsp:spPr>
        <a:xfrm>
          <a:off x="2561536" y="444693"/>
          <a:ext cx="1938441" cy="2249400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A9F50C-800F-47FD-9698-D0AD8EFDFA09}">
      <dsp:nvSpPr>
        <dsp:cNvPr id="0" name=""/>
        <dsp:cNvSpPr/>
      </dsp:nvSpPr>
      <dsp:spPr>
        <a:xfrm rot="10800000">
          <a:off x="2616394" y="2950969"/>
          <a:ext cx="1938441" cy="2952543"/>
        </a:xfrm>
        <a:prstGeom prst="round2SameRect">
          <a:avLst>
            <a:gd name="adj1" fmla="val 10500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FCEV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Fuel Cell Electric Vehicle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Hydrogen is converted to electricity using a fuel cell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 rot="10800000">
        <a:off x="2676008" y="2950969"/>
        <a:ext cx="1819213" cy="2892929"/>
      </dsp:txXfrm>
    </dsp:sp>
    <dsp:sp modelId="{D43923CE-FF78-433D-9CCF-5DD66A5274E7}">
      <dsp:nvSpPr>
        <dsp:cNvPr id="0" name=""/>
        <dsp:cNvSpPr/>
      </dsp:nvSpPr>
      <dsp:spPr>
        <a:xfrm>
          <a:off x="6908840" y="421736"/>
          <a:ext cx="1921732" cy="2239062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B68E7B-F54E-4485-92B4-34EAD2B6BCCC}">
      <dsp:nvSpPr>
        <dsp:cNvPr id="0" name=""/>
        <dsp:cNvSpPr/>
      </dsp:nvSpPr>
      <dsp:spPr>
        <a:xfrm rot="10800000">
          <a:off x="4766765" y="2952636"/>
          <a:ext cx="1938441" cy="2971646"/>
        </a:xfrm>
        <a:prstGeom prst="round2SameRect">
          <a:avLst>
            <a:gd name="adj1" fmla="val 10500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PHEV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1" kern="120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Plug-in Hybrid Electric Vehicle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Combustion engine and a battery improve fuel performance</a:t>
          </a:r>
        </a:p>
      </dsp:txBody>
      <dsp:txXfrm rot="10800000">
        <a:off x="4826379" y="2952636"/>
        <a:ext cx="1819213" cy="2912032"/>
      </dsp:txXfrm>
    </dsp:sp>
    <dsp:sp modelId="{DCCED03A-9CBE-4022-AD30-19E01740DD32}">
      <dsp:nvSpPr>
        <dsp:cNvPr id="0" name=""/>
        <dsp:cNvSpPr/>
      </dsp:nvSpPr>
      <dsp:spPr>
        <a:xfrm>
          <a:off x="6986164" y="1113181"/>
          <a:ext cx="1851134" cy="1025419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7B4604-9E46-4283-9D8D-32C8D1F14ECA}">
      <dsp:nvSpPr>
        <dsp:cNvPr id="0" name=""/>
        <dsp:cNvSpPr/>
      </dsp:nvSpPr>
      <dsp:spPr>
        <a:xfrm rot="10800000">
          <a:off x="6881372" y="2958255"/>
          <a:ext cx="1938441" cy="3001013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MHV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Mild Hybrid Vehicle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Non plug-in hybrid vehicle</a:t>
          </a:r>
        </a:p>
      </dsp:txBody>
      <dsp:txXfrm rot="10800000">
        <a:off x="6940986" y="2958255"/>
        <a:ext cx="1819213" cy="2941399"/>
      </dsp:txXfrm>
    </dsp:sp>
    <dsp:sp modelId="{83C83869-B1E8-444D-B68D-0A00036EA927}">
      <dsp:nvSpPr>
        <dsp:cNvPr id="0" name=""/>
        <dsp:cNvSpPr/>
      </dsp:nvSpPr>
      <dsp:spPr>
        <a:xfrm>
          <a:off x="4730904" y="421738"/>
          <a:ext cx="1938441" cy="2247445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8BC8F7-8F4F-407A-8048-A0ABD221EBB4}">
      <dsp:nvSpPr>
        <dsp:cNvPr id="0" name=""/>
        <dsp:cNvSpPr/>
      </dsp:nvSpPr>
      <dsp:spPr>
        <a:xfrm rot="10800000">
          <a:off x="9017709" y="2949237"/>
          <a:ext cx="1938441" cy="3000451"/>
        </a:xfrm>
        <a:prstGeom prst="round2SameRect">
          <a:avLst>
            <a:gd name="adj1" fmla="val 10500"/>
            <a:gd name="adj2" fmla="val 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AFV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Alternative Fuel Vehicle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Combustion engine using low-emission fuels (i.e. CNG or biofuels)</a:t>
          </a:r>
        </a:p>
      </dsp:txBody>
      <dsp:txXfrm rot="10800000">
        <a:off x="9077323" y="2949237"/>
        <a:ext cx="1819213" cy="2940837"/>
      </dsp:txXfrm>
    </dsp:sp>
    <dsp:sp modelId="{CFBF2E59-94F6-4C12-BDCE-1777EA923025}">
      <dsp:nvSpPr>
        <dsp:cNvPr id="0" name=""/>
        <dsp:cNvSpPr/>
      </dsp:nvSpPr>
      <dsp:spPr>
        <a:xfrm>
          <a:off x="405679" y="418483"/>
          <a:ext cx="1938441" cy="2247445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A144E0-02DF-4670-8F5F-1723DB8E9C92}">
      <dsp:nvSpPr>
        <dsp:cNvPr id="0" name=""/>
        <dsp:cNvSpPr/>
      </dsp:nvSpPr>
      <dsp:spPr>
        <a:xfrm rot="10800000">
          <a:off x="11149995" y="2953638"/>
          <a:ext cx="1938441" cy="2984794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ICE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Internal Combustion Engine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Gasoline, diesel</a:t>
          </a:r>
        </a:p>
      </dsp:txBody>
      <dsp:txXfrm rot="10800000">
        <a:off x="11209609" y="2953638"/>
        <a:ext cx="1819213" cy="29251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>
              <a:defRPr sz="13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>
              <a:defRPr sz="1300"/>
            </a:lvl1pPr>
          </a:lstStyle>
          <a:p>
            <a:fld id="{E78ACB8B-8C87-4AAD-AAEA-73B123A3FFCA}" type="datetimeFigureOut">
              <a:rPr lang="en-CA" smtClean="0"/>
              <a:t>2019-11-08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11213" y="698500"/>
            <a:ext cx="538797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6" rIns="93172" bIns="46586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2" tIns="46586" rIns="93172" bIns="4658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>
              <a:defRPr sz="13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>
              <a:defRPr sz="1300"/>
            </a:lvl1pPr>
          </a:lstStyle>
          <a:p>
            <a:fld id="{8C858BE7-86CC-4E9B-97E1-EA9EB2A52D5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29086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6136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730681" algn="l" defTabSz="146136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461362" algn="l" defTabSz="146136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2192035" algn="l" defTabSz="146136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922711" algn="l" defTabSz="146136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3653399" algn="l" defTabSz="146136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4384060" algn="l" defTabSz="146136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5114737" algn="l" defTabSz="146136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5845418" algn="l" defTabSz="146136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858BE7-86CC-4E9B-97E1-EA9EB2A52D5B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964494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858BE7-86CC-4E9B-97E1-EA9EB2A52D5B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509279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858BE7-86CC-4E9B-97E1-EA9EB2A52D5B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855497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858BE7-86CC-4E9B-97E1-EA9EB2A52D5B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221389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11213" y="698500"/>
            <a:ext cx="538797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58BE7-86CC-4E9B-97E1-EA9EB2A52D5B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670270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11213" y="698500"/>
            <a:ext cx="538797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58BE7-86CC-4E9B-97E1-EA9EB2A52D5B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33187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858BE7-86CC-4E9B-97E1-EA9EB2A52D5B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549891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858BE7-86CC-4E9B-97E1-EA9EB2A52D5B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767550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11213" y="698500"/>
            <a:ext cx="538797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58BE7-86CC-4E9B-97E1-EA9EB2A52D5B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097001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11213" y="698500"/>
            <a:ext cx="538797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58BE7-86CC-4E9B-97E1-EA9EB2A52D5B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179810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4613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858BE7-86CC-4E9B-97E1-EA9EB2A52D5B}" type="slidenum">
              <a:rPr kumimoji="0" lang="en-CA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4613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CA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65161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858BE7-86CC-4E9B-97E1-EA9EB2A52D5B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625369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858BE7-86CC-4E9B-97E1-EA9EB2A52D5B}" type="slidenum">
              <a:rPr lang="en-CA" smtClean="0"/>
              <a:t>24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59975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858BE7-86CC-4E9B-97E1-EA9EB2A52D5B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990015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858BE7-86CC-4E9B-97E1-EA9EB2A52D5B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445818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858BE7-86CC-4E9B-97E1-EA9EB2A52D5B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637534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858BE7-86CC-4E9B-97E1-EA9EB2A52D5B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303561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858BE7-86CC-4E9B-97E1-EA9EB2A52D5B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958006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858BE7-86CC-4E9B-97E1-EA9EB2A52D5B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371953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858BE7-86CC-4E9B-97E1-EA9EB2A52D5B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17482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8275" y="1348109"/>
            <a:ext cx="13213080" cy="1138290"/>
          </a:xfrm>
        </p:spPr>
        <p:txBody>
          <a:bodyPr anchor="b">
            <a:normAutofit/>
          </a:bodyPr>
          <a:lstStyle>
            <a:lvl1pPr algn="l">
              <a:defRPr sz="5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9539" y="2656845"/>
            <a:ext cx="11658600" cy="1360042"/>
          </a:xfrm>
          <a:prstGeom prst="rect">
            <a:avLst/>
          </a:prstGeom>
        </p:spPr>
        <p:txBody>
          <a:bodyPr lIns="91342" tIns="45667" rIns="91342" bIns="45667"/>
          <a:lstStyle>
            <a:lvl1pPr marL="0" indent="0" algn="l">
              <a:buNone/>
              <a:defRPr sz="3800" b="0"/>
            </a:lvl1pPr>
            <a:lvl2pPr marL="776341" indent="0" algn="ctr">
              <a:buNone/>
              <a:defRPr sz="3400"/>
            </a:lvl2pPr>
            <a:lvl3pPr marL="1552691" indent="0" algn="ctr">
              <a:buNone/>
              <a:defRPr sz="3000"/>
            </a:lvl3pPr>
            <a:lvl4pPr marL="2329039" indent="0" algn="ctr">
              <a:buNone/>
              <a:defRPr sz="2700"/>
            </a:lvl4pPr>
            <a:lvl5pPr marL="3105380" indent="0" algn="ctr">
              <a:buNone/>
              <a:defRPr sz="2700"/>
            </a:lvl5pPr>
            <a:lvl6pPr marL="3881721" indent="0" algn="ctr">
              <a:buNone/>
              <a:defRPr sz="2700"/>
            </a:lvl6pPr>
            <a:lvl7pPr marL="4658069" indent="0" algn="ctr">
              <a:buNone/>
              <a:defRPr sz="2700"/>
            </a:lvl7pPr>
            <a:lvl8pPr marL="5434421" indent="0" algn="ctr">
              <a:buNone/>
              <a:defRPr sz="2700"/>
            </a:lvl8pPr>
            <a:lvl9pPr marL="6210758" indent="0" algn="ctr">
              <a:buNone/>
              <a:defRPr sz="27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52498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Toronto and Region Conservation Authority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08A7-DC8B-48A7-86C6-D70C82DE8ED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901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Toronto and Region Conservation Authority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08A7-DC8B-48A7-86C6-D70C82DE8ED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1348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8705" y="2461971"/>
            <a:ext cx="13407390" cy="61809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03402" y="9322648"/>
            <a:ext cx="5348566" cy="535517"/>
          </a:xfrm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Toronto and Region Conservation Authority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08A7-DC8B-48A7-86C6-D70C82DE8ED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0767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Toronto and Region Conservation Authority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08A7-DC8B-48A7-86C6-D70C82DE8ED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8969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Toronto and Region Conservation Authority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08A7-DC8B-48A7-86C6-D70C82DE8ED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6899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8705" y="2461961"/>
            <a:ext cx="13407390" cy="61809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03401" y="9322648"/>
            <a:ext cx="5348566" cy="535517"/>
          </a:xfrm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Toronto and Region Conservation Authority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08A7-DC8B-48A7-86C6-D70C82DE8ED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6266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Toronto and Region Conservation Authority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08A7-DC8B-48A7-86C6-D70C82DE8ED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7115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Toronto and Region Conservation Authority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08A7-DC8B-48A7-86C6-D70C82DE8ED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1213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710D3-18DB-43F2-AFA7-F34F3A1409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43100" y="1646133"/>
            <a:ext cx="11658600" cy="3501813"/>
          </a:xfrm>
        </p:spPr>
        <p:txBody>
          <a:bodyPr anchor="b"/>
          <a:lstStyle>
            <a:lvl1pPr algn="ctr">
              <a:defRPr sz="76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CA34D8-3832-42C9-8599-A16B7EDAA6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43100" y="5282989"/>
            <a:ext cx="11658600" cy="2428451"/>
          </a:xfrm>
        </p:spPr>
        <p:txBody>
          <a:bodyPr/>
          <a:lstStyle>
            <a:lvl1pPr marL="0" indent="0" algn="ctr">
              <a:buNone/>
              <a:defRPr sz="3060"/>
            </a:lvl1pPr>
            <a:lvl2pPr marL="582930" indent="0" algn="ctr">
              <a:buNone/>
              <a:defRPr sz="2550"/>
            </a:lvl2pPr>
            <a:lvl3pPr marL="1165860" indent="0" algn="ctr">
              <a:buNone/>
              <a:defRPr sz="2295"/>
            </a:lvl3pPr>
            <a:lvl4pPr marL="1748790" indent="0" algn="ctr">
              <a:buNone/>
              <a:defRPr sz="2040"/>
            </a:lvl4pPr>
            <a:lvl5pPr marL="2331720" indent="0" algn="ctr">
              <a:buNone/>
              <a:defRPr sz="2040"/>
            </a:lvl5pPr>
            <a:lvl6pPr marL="2914650" indent="0" algn="ctr">
              <a:buNone/>
              <a:defRPr sz="2040"/>
            </a:lvl6pPr>
            <a:lvl7pPr marL="3497580" indent="0" algn="ctr">
              <a:buNone/>
              <a:defRPr sz="2040"/>
            </a:lvl7pPr>
            <a:lvl8pPr marL="4080510" indent="0" algn="ctr">
              <a:buNone/>
              <a:defRPr sz="2040"/>
            </a:lvl8pPr>
            <a:lvl9pPr marL="4663440" indent="0" algn="ctr">
              <a:buNone/>
              <a:defRPr sz="204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0EE0AB-582A-4FA8-88B3-E5E94AD13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7E3A6-0B81-4842-8B04-422C07DA4BA1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C28468-7884-485F-9063-BF9251B74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F9367B-3A34-4477-BEAC-F32BC8BF0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BA9D7-81DC-48B5-8C94-578A92B7E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0706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14EF8-26A6-4488-9568-28437F42F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2C609A-9509-43E0-8B70-0E0B8CAF01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FA436A-5822-4764-8925-8556C2659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7E3A6-0B81-4842-8B04-422C07DA4BA1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CB59BC-46EC-498C-B275-6A0084065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C4231E-EFD8-40A2-8676-0BC2210D0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BA9D7-81DC-48B5-8C94-578A92B7E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804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068705" y="9024627"/>
            <a:ext cx="3497580" cy="535517"/>
          </a:xfrm>
          <a:prstGeom prst="rect">
            <a:avLst/>
          </a:prstGeom>
        </p:spPr>
        <p:txBody>
          <a:bodyPr lIns="91342" tIns="45667" rIns="91342" bIns="45667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721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E3173-DD11-40C1-B73A-5B4F9D499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0609" y="2507617"/>
            <a:ext cx="13407390" cy="4184014"/>
          </a:xfrm>
        </p:spPr>
        <p:txBody>
          <a:bodyPr anchor="b"/>
          <a:lstStyle>
            <a:lvl1pPr>
              <a:defRPr sz="76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CA6E49-8898-4030-87A0-15FE49E69F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0609" y="6731213"/>
            <a:ext cx="13407390" cy="2200274"/>
          </a:xfrm>
        </p:spPr>
        <p:txBody>
          <a:bodyPr/>
          <a:lstStyle>
            <a:lvl1pPr marL="0" indent="0">
              <a:buNone/>
              <a:defRPr sz="3060">
                <a:solidFill>
                  <a:schemeClr val="tx1">
                    <a:tint val="75000"/>
                  </a:schemeClr>
                </a:solidFill>
              </a:defRPr>
            </a:lvl1pPr>
            <a:lvl2pPr marL="582930" indent="0">
              <a:buNone/>
              <a:defRPr sz="2550">
                <a:solidFill>
                  <a:schemeClr val="tx1">
                    <a:tint val="75000"/>
                  </a:schemeClr>
                </a:solidFill>
              </a:defRPr>
            </a:lvl2pPr>
            <a:lvl3pPr marL="1165860" indent="0">
              <a:buNone/>
              <a:defRPr sz="2295">
                <a:solidFill>
                  <a:schemeClr val="tx1">
                    <a:tint val="75000"/>
                  </a:schemeClr>
                </a:solidFill>
              </a:defRPr>
            </a:lvl3pPr>
            <a:lvl4pPr marL="1748790" indent="0">
              <a:buNone/>
              <a:defRPr sz="2040">
                <a:solidFill>
                  <a:schemeClr val="tx1">
                    <a:tint val="75000"/>
                  </a:schemeClr>
                </a:solidFill>
              </a:defRPr>
            </a:lvl4pPr>
            <a:lvl5pPr marL="2331720" indent="0">
              <a:buNone/>
              <a:defRPr sz="2040">
                <a:solidFill>
                  <a:schemeClr val="tx1">
                    <a:tint val="75000"/>
                  </a:schemeClr>
                </a:solidFill>
              </a:defRPr>
            </a:lvl5pPr>
            <a:lvl6pPr marL="2914650" indent="0">
              <a:buNone/>
              <a:defRPr sz="2040">
                <a:solidFill>
                  <a:schemeClr val="tx1">
                    <a:tint val="75000"/>
                  </a:schemeClr>
                </a:solidFill>
              </a:defRPr>
            </a:lvl6pPr>
            <a:lvl7pPr marL="3497580" indent="0">
              <a:buNone/>
              <a:defRPr sz="2040">
                <a:solidFill>
                  <a:schemeClr val="tx1">
                    <a:tint val="75000"/>
                  </a:schemeClr>
                </a:solidFill>
              </a:defRPr>
            </a:lvl7pPr>
            <a:lvl8pPr marL="4080510" indent="0">
              <a:buNone/>
              <a:defRPr sz="2040">
                <a:solidFill>
                  <a:schemeClr val="tx1">
                    <a:tint val="75000"/>
                  </a:schemeClr>
                </a:solidFill>
              </a:defRPr>
            </a:lvl8pPr>
            <a:lvl9pPr marL="4663440" indent="0">
              <a:buNone/>
              <a:defRPr sz="20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9C18E2-5E23-4760-B35E-A9F52467D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7E3A6-0B81-4842-8B04-422C07DA4BA1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C72670-B033-49C3-AF33-47926FFA7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90F0F3-1C34-4F33-B28B-E78B235A3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BA9D7-81DC-48B5-8C94-578A92B7E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4482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A87F9-B3C2-45C3-8FA2-10352CEAC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2A81E9-EFB5-4102-A582-1AED514A3C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8705" y="2677584"/>
            <a:ext cx="660654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2BC937-048F-4296-9EF2-7146AD9D0C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869555" y="2677584"/>
            <a:ext cx="660654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44DB9D-0581-4386-9887-3936048B2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7E3A6-0B81-4842-8B04-422C07DA4BA1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81CAC7-193F-40B4-A531-136D7ABC8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39CC22-15CE-4CAE-A83E-ACFD4562D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BA9D7-81DC-48B5-8C94-578A92B7E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1347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CB96C-3B2E-4FDA-BA34-8CA808558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0730" y="535517"/>
            <a:ext cx="13407390" cy="194415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AFB04B-0159-49EC-8AC1-67F6BE6A8F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0731" y="2465706"/>
            <a:ext cx="6576178" cy="1208404"/>
          </a:xfrm>
        </p:spPr>
        <p:txBody>
          <a:bodyPr anchor="b"/>
          <a:lstStyle>
            <a:lvl1pPr marL="0" indent="0">
              <a:buNone/>
              <a:defRPr sz="3060" b="1"/>
            </a:lvl1pPr>
            <a:lvl2pPr marL="582930" indent="0">
              <a:buNone/>
              <a:defRPr sz="2550" b="1"/>
            </a:lvl2pPr>
            <a:lvl3pPr marL="1165860" indent="0">
              <a:buNone/>
              <a:defRPr sz="2295" b="1"/>
            </a:lvl3pPr>
            <a:lvl4pPr marL="1748790" indent="0">
              <a:buNone/>
              <a:defRPr sz="2040" b="1"/>
            </a:lvl4pPr>
            <a:lvl5pPr marL="2331720" indent="0">
              <a:buNone/>
              <a:defRPr sz="2040" b="1"/>
            </a:lvl5pPr>
            <a:lvl6pPr marL="2914650" indent="0">
              <a:buNone/>
              <a:defRPr sz="2040" b="1"/>
            </a:lvl6pPr>
            <a:lvl7pPr marL="3497580" indent="0">
              <a:buNone/>
              <a:defRPr sz="2040" b="1"/>
            </a:lvl7pPr>
            <a:lvl8pPr marL="4080510" indent="0">
              <a:buNone/>
              <a:defRPr sz="2040" b="1"/>
            </a:lvl8pPr>
            <a:lvl9pPr marL="4663440" indent="0">
              <a:buNone/>
              <a:defRPr sz="204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24CBBA-FF4A-4827-9B80-9E57873A5F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70731" y="3674110"/>
            <a:ext cx="6576178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71665C-0B69-4B4E-B419-B84F32B6C9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869555" y="2465706"/>
            <a:ext cx="6608565" cy="1208404"/>
          </a:xfrm>
        </p:spPr>
        <p:txBody>
          <a:bodyPr anchor="b"/>
          <a:lstStyle>
            <a:lvl1pPr marL="0" indent="0">
              <a:buNone/>
              <a:defRPr sz="3060" b="1"/>
            </a:lvl1pPr>
            <a:lvl2pPr marL="582930" indent="0">
              <a:buNone/>
              <a:defRPr sz="2550" b="1"/>
            </a:lvl2pPr>
            <a:lvl3pPr marL="1165860" indent="0">
              <a:buNone/>
              <a:defRPr sz="2295" b="1"/>
            </a:lvl3pPr>
            <a:lvl4pPr marL="1748790" indent="0">
              <a:buNone/>
              <a:defRPr sz="2040" b="1"/>
            </a:lvl4pPr>
            <a:lvl5pPr marL="2331720" indent="0">
              <a:buNone/>
              <a:defRPr sz="2040" b="1"/>
            </a:lvl5pPr>
            <a:lvl6pPr marL="2914650" indent="0">
              <a:buNone/>
              <a:defRPr sz="2040" b="1"/>
            </a:lvl6pPr>
            <a:lvl7pPr marL="3497580" indent="0">
              <a:buNone/>
              <a:defRPr sz="2040" b="1"/>
            </a:lvl7pPr>
            <a:lvl8pPr marL="4080510" indent="0">
              <a:buNone/>
              <a:defRPr sz="2040" b="1"/>
            </a:lvl8pPr>
            <a:lvl9pPr marL="4663440" indent="0">
              <a:buNone/>
              <a:defRPr sz="204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DBF9B7-89AB-40A1-BF66-05E2AE0D64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869555" y="3674110"/>
            <a:ext cx="6608565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123F22-FDB1-41A9-A23E-08D81FC28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7E3A6-0B81-4842-8B04-422C07DA4BA1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C9BF013-77FA-44EE-A093-57253B7F2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0B114A-ABF3-4FA7-98CD-DE0ED134C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BA9D7-81DC-48B5-8C94-578A92B7E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3709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02C8C-BBF1-48C0-891F-90FEC50D3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143BFD-20C1-4A2A-850A-7546C4AB2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7E3A6-0B81-4842-8B04-422C07DA4BA1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1E1864-B708-4DA7-91D4-E3DBDC13F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A5B62B-FEEC-44FB-84D0-C8F024924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BA9D7-81DC-48B5-8C94-578A92B7E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4115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F4E2B2-5352-4DB6-81D6-FCA891159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7E3A6-0B81-4842-8B04-422C07DA4BA1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1728AC-FFFA-4965-885E-B7C627916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0DBEF1-5C24-4987-B9D7-4EA1E0E46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BA9D7-81DC-48B5-8C94-578A92B7E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7948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6072B-A6DF-43EA-9B33-BF33E51D7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0730" y="670560"/>
            <a:ext cx="5013602" cy="2346960"/>
          </a:xfrm>
        </p:spPr>
        <p:txBody>
          <a:bodyPr anchor="b"/>
          <a:lstStyle>
            <a:lvl1pPr>
              <a:defRPr sz="408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9E2B18-A21C-4AF8-B34F-0F8B01BEBA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8565" y="1448224"/>
            <a:ext cx="7869555" cy="7147983"/>
          </a:xfrm>
        </p:spPr>
        <p:txBody>
          <a:bodyPr/>
          <a:lstStyle>
            <a:lvl1pPr>
              <a:defRPr sz="4080"/>
            </a:lvl1pPr>
            <a:lvl2pPr>
              <a:defRPr sz="3570"/>
            </a:lvl2pPr>
            <a:lvl3pPr>
              <a:defRPr sz="3060"/>
            </a:lvl3pPr>
            <a:lvl4pPr>
              <a:defRPr sz="2550"/>
            </a:lvl4pPr>
            <a:lvl5pPr>
              <a:defRPr sz="2550"/>
            </a:lvl5pPr>
            <a:lvl6pPr>
              <a:defRPr sz="2550"/>
            </a:lvl6pPr>
            <a:lvl7pPr>
              <a:defRPr sz="2550"/>
            </a:lvl7pPr>
            <a:lvl8pPr>
              <a:defRPr sz="2550"/>
            </a:lvl8pPr>
            <a:lvl9pPr>
              <a:defRPr sz="25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5A76A1-0655-436F-94E6-7594B9D0B8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0730" y="3017520"/>
            <a:ext cx="5013602" cy="5590329"/>
          </a:xfrm>
        </p:spPr>
        <p:txBody>
          <a:bodyPr/>
          <a:lstStyle>
            <a:lvl1pPr marL="0" indent="0">
              <a:buNone/>
              <a:defRPr sz="2040"/>
            </a:lvl1pPr>
            <a:lvl2pPr marL="582930" indent="0">
              <a:buNone/>
              <a:defRPr sz="1785"/>
            </a:lvl2pPr>
            <a:lvl3pPr marL="1165860" indent="0">
              <a:buNone/>
              <a:defRPr sz="1530"/>
            </a:lvl3pPr>
            <a:lvl4pPr marL="1748790" indent="0">
              <a:buNone/>
              <a:defRPr sz="1275"/>
            </a:lvl4pPr>
            <a:lvl5pPr marL="2331720" indent="0">
              <a:buNone/>
              <a:defRPr sz="1275"/>
            </a:lvl5pPr>
            <a:lvl6pPr marL="2914650" indent="0">
              <a:buNone/>
              <a:defRPr sz="1275"/>
            </a:lvl6pPr>
            <a:lvl7pPr marL="3497580" indent="0">
              <a:buNone/>
              <a:defRPr sz="1275"/>
            </a:lvl7pPr>
            <a:lvl8pPr marL="4080510" indent="0">
              <a:buNone/>
              <a:defRPr sz="1275"/>
            </a:lvl8pPr>
            <a:lvl9pPr marL="4663440" indent="0">
              <a:buNone/>
              <a:defRPr sz="12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6E34A3-5C1B-457F-9D16-77FD74559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7E3A6-0B81-4842-8B04-422C07DA4BA1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04D655-5A6C-45AA-80E9-E11C88032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BB2434-DEAB-4A9D-BC47-478EDD1B7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BA9D7-81DC-48B5-8C94-578A92B7E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8237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1F9AD-BECA-4DD1-8AB7-DE4707D03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0730" y="670560"/>
            <a:ext cx="5013602" cy="2346960"/>
          </a:xfrm>
        </p:spPr>
        <p:txBody>
          <a:bodyPr anchor="b"/>
          <a:lstStyle>
            <a:lvl1pPr>
              <a:defRPr sz="408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65502D-B61D-4D1C-9789-3D6AC20D41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608565" y="1448224"/>
            <a:ext cx="7869555" cy="7147983"/>
          </a:xfrm>
        </p:spPr>
        <p:txBody>
          <a:bodyPr/>
          <a:lstStyle>
            <a:lvl1pPr marL="0" indent="0">
              <a:buNone/>
              <a:defRPr sz="4080"/>
            </a:lvl1pPr>
            <a:lvl2pPr marL="582930" indent="0">
              <a:buNone/>
              <a:defRPr sz="3570"/>
            </a:lvl2pPr>
            <a:lvl3pPr marL="1165860" indent="0">
              <a:buNone/>
              <a:defRPr sz="3060"/>
            </a:lvl3pPr>
            <a:lvl4pPr marL="1748790" indent="0">
              <a:buNone/>
              <a:defRPr sz="2550"/>
            </a:lvl4pPr>
            <a:lvl5pPr marL="2331720" indent="0">
              <a:buNone/>
              <a:defRPr sz="2550"/>
            </a:lvl5pPr>
            <a:lvl6pPr marL="2914650" indent="0">
              <a:buNone/>
              <a:defRPr sz="2550"/>
            </a:lvl6pPr>
            <a:lvl7pPr marL="3497580" indent="0">
              <a:buNone/>
              <a:defRPr sz="2550"/>
            </a:lvl7pPr>
            <a:lvl8pPr marL="4080510" indent="0">
              <a:buNone/>
              <a:defRPr sz="2550"/>
            </a:lvl8pPr>
            <a:lvl9pPr marL="4663440" indent="0">
              <a:buNone/>
              <a:defRPr sz="255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4462D7-8FAD-42D8-A1DA-B6F0EE9FE5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0730" y="3017520"/>
            <a:ext cx="5013602" cy="5590329"/>
          </a:xfrm>
        </p:spPr>
        <p:txBody>
          <a:bodyPr/>
          <a:lstStyle>
            <a:lvl1pPr marL="0" indent="0">
              <a:buNone/>
              <a:defRPr sz="2040"/>
            </a:lvl1pPr>
            <a:lvl2pPr marL="582930" indent="0">
              <a:buNone/>
              <a:defRPr sz="1785"/>
            </a:lvl2pPr>
            <a:lvl3pPr marL="1165860" indent="0">
              <a:buNone/>
              <a:defRPr sz="1530"/>
            </a:lvl3pPr>
            <a:lvl4pPr marL="1748790" indent="0">
              <a:buNone/>
              <a:defRPr sz="1275"/>
            </a:lvl4pPr>
            <a:lvl5pPr marL="2331720" indent="0">
              <a:buNone/>
              <a:defRPr sz="1275"/>
            </a:lvl5pPr>
            <a:lvl6pPr marL="2914650" indent="0">
              <a:buNone/>
              <a:defRPr sz="1275"/>
            </a:lvl6pPr>
            <a:lvl7pPr marL="3497580" indent="0">
              <a:buNone/>
              <a:defRPr sz="1275"/>
            </a:lvl7pPr>
            <a:lvl8pPr marL="4080510" indent="0">
              <a:buNone/>
              <a:defRPr sz="1275"/>
            </a:lvl8pPr>
            <a:lvl9pPr marL="4663440" indent="0">
              <a:buNone/>
              <a:defRPr sz="12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98EA68-3929-4853-8AD5-A2E7C9EBC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7E3A6-0B81-4842-8B04-422C07DA4BA1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23C7EC-D1D6-474C-9EEA-5726456AA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87BBB1-E55D-4663-AE4D-D90135446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BA9D7-81DC-48B5-8C94-578A92B7E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641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80AF8-3E61-453E-8415-97B5C188D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3AA08F-92DB-4BDD-87EB-9C050859F4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3EECC7-FF86-4313-81AF-63218DB7F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7E3A6-0B81-4842-8B04-422C07DA4BA1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F398F-D9DB-484F-B100-616A43252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54E3E0-288E-4056-94B2-97083E230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BA9D7-81DC-48B5-8C94-578A92B7E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8421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37E0E1E-3B4B-44BB-8CAC-0ACC0157B1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1124247" y="535517"/>
            <a:ext cx="3351848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66D75D-7064-42F7-AF49-65BCA79A8E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68705" y="535517"/>
            <a:ext cx="9861233" cy="852402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047520-7377-4480-B9F7-B3FAFD518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7E3A6-0B81-4842-8B04-422C07DA4BA1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41B1F0-EDAB-4D1F-8DDA-28A4C441C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B805C4-28F3-40D2-BD58-9559D1464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BA9D7-81DC-48B5-8C94-578A92B7E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948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8705" y="2461996"/>
            <a:ext cx="13407390" cy="61809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03402" y="9322648"/>
            <a:ext cx="5348566" cy="535517"/>
          </a:xfrm>
        </p:spPr>
        <p:txBody>
          <a:bodyPr/>
          <a:lstStyle/>
          <a:p>
            <a:r>
              <a:rPr lang="en-US"/>
              <a:t>Toronto and Region Conservation Authority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08A7-DC8B-48A7-86C6-D70C82DE8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020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Toronto and Region Conservation Authority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08A7-DC8B-48A7-86C6-D70C82DE8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788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Toronto and Region Conservation Authority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08A7-DC8B-48A7-86C6-D70C82DE8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956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8705" y="2461985"/>
            <a:ext cx="13407390" cy="61809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03402" y="9322648"/>
            <a:ext cx="5348566" cy="535517"/>
          </a:xfrm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Toronto and Region Conservation Authority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08A7-DC8B-48A7-86C6-D70C82DE8ED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427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Toronto and Region Conservation Authority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08A7-DC8B-48A7-86C6-D70C82DE8ED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503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Toronto and Region Conservation Authority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08A7-DC8B-48A7-86C6-D70C82DE8ED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59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8705" y="2461979"/>
            <a:ext cx="13407390" cy="61809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03402" y="9322648"/>
            <a:ext cx="5348566" cy="535517"/>
          </a:xfrm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Toronto and Region Conservation Authority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08A7-DC8B-48A7-86C6-D70C82DE8ED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523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8705" y="976074"/>
            <a:ext cx="13407390" cy="1944159"/>
          </a:xfrm>
          <a:prstGeom prst="rect">
            <a:avLst/>
          </a:prstGeom>
        </p:spPr>
        <p:txBody>
          <a:bodyPr vert="horz" lIns="91342" tIns="45667" rIns="91342" bIns="45667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65999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hdr="0" dt="0"/>
  <p:txStyles>
    <p:titleStyle>
      <a:lvl1pPr algn="l" defTabSz="1552691" rtl="0" eaLnBrk="1" latinLnBrk="0" hangingPunct="1">
        <a:lnSpc>
          <a:spcPct val="90000"/>
        </a:lnSpc>
        <a:spcBef>
          <a:spcPct val="0"/>
        </a:spcBef>
        <a:buNone/>
        <a:defRPr sz="50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88169" indent="-388169" algn="l" defTabSz="1552691" rtl="0" eaLnBrk="1" latinLnBrk="0" hangingPunct="1">
        <a:lnSpc>
          <a:spcPct val="90000"/>
        </a:lnSpc>
        <a:spcBef>
          <a:spcPts val="1701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164517" indent="-388169" algn="l" defTabSz="1552691" rtl="0" eaLnBrk="1" latinLnBrk="0" hangingPunct="1">
        <a:lnSpc>
          <a:spcPct val="90000"/>
        </a:lnSpc>
        <a:spcBef>
          <a:spcPts val="849"/>
        </a:spcBef>
        <a:buFont typeface="Arial" panose="020B0604020202020204" pitchFamily="34" charset="0"/>
        <a:buChar char="•"/>
        <a:defRPr sz="4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940869" indent="-388169" algn="l" defTabSz="1552691" rtl="0" eaLnBrk="1" latinLnBrk="0" hangingPunct="1">
        <a:lnSpc>
          <a:spcPct val="90000"/>
        </a:lnSpc>
        <a:spcBef>
          <a:spcPts val="849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2717211" indent="-388169" algn="l" defTabSz="1552691" rtl="0" eaLnBrk="1" latinLnBrk="0" hangingPunct="1">
        <a:lnSpc>
          <a:spcPct val="90000"/>
        </a:lnSpc>
        <a:spcBef>
          <a:spcPts val="849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3493549" indent="-388169" algn="l" defTabSz="1552691" rtl="0" eaLnBrk="1" latinLnBrk="0" hangingPunct="1">
        <a:lnSpc>
          <a:spcPct val="90000"/>
        </a:lnSpc>
        <a:spcBef>
          <a:spcPts val="849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4269895" indent="-388169" algn="l" defTabSz="1552691" rtl="0" eaLnBrk="1" latinLnBrk="0" hangingPunct="1">
        <a:lnSpc>
          <a:spcPct val="90000"/>
        </a:lnSpc>
        <a:spcBef>
          <a:spcPts val="849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5046243" indent="-388169" algn="l" defTabSz="1552691" rtl="0" eaLnBrk="1" latinLnBrk="0" hangingPunct="1">
        <a:lnSpc>
          <a:spcPct val="90000"/>
        </a:lnSpc>
        <a:spcBef>
          <a:spcPts val="849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822590" indent="-388169" algn="l" defTabSz="1552691" rtl="0" eaLnBrk="1" latinLnBrk="0" hangingPunct="1">
        <a:lnSpc>
          <a:spcPct val="90000"/>
        </a:lnSpc>
        <a:spcBef>
          <a:spcPts val="849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6598927" indent="-388169" algn="l" defTabSz="1552691" rtl="0" eaLnBrk="1" latinLnBrk="0" hangingPunct="1">
        <a:lnSpc>
          <a:spcPct val="90000"/>
        </a:lnSpc>
        <a:spcBef>
          <a:spcPts val="849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52691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76341" algn="l" defTabSz="1552691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552691" algn="l" defTabSz="1552691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329039" algn="l" defTabSz="1552691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3105380" algn="l" defTabSz="1552691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3881721" algn="l" defTabSz="1552691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658069" algn="l" defTabSz="1552691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434421" algn="l" defTabSz="1552691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6210758" algn="l" defTabSz="1552691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8705" y="548474"/>
            <a:ext cx="13407390" cy="1944159"/>
          </a:xfrm>
          <a:prstGeom prst="rect">
            <a:avLst/>
          </a:prstGeom>
        </p:spPr>
        <p:txBody>
          <a:bodyPr vert="horz" lIns="91342" tIns="45667" rIns="91342" bIns="45667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8705" y="2267602"/>
            <a:ext cx="13407390" cy="6623504"/>
          </a:xfrm>
          <a:prstGeom prst="rect">
            <a:avLst/>
          </a:prstGeom>
        </p:spPr>
        <p:txBody>
          <a:bodyPr vert="horz" lIns="91342" tIns="45667" rIns="91342" bIns="45667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728686" y="9322648"/>
            <a:ext cx="5194047" cy="535517"/>
          </a:xfrm>
          <a:prstGeom prst="rect">
            <a:avLst/>
          </a:prstGeom>
        </p:spPr>
        <p:txBody>
          <a:bodyPr vert="horz" lIns="91342" tIns="45667" rIns="91342" bIns="45667" rtlCol="0" anchor="ctr"/>
          <a:lstStyle>
            <a:lvl1pPr algn="r"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Toronto and Region Conservation Authority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738642" y="9322648"/>
            <a:ext cx="737453" cy="535517"/>
          </a:xfrm>
          <a:prstGeom prst="rect">
            <a:avLst/>
          </a:prstGeom>
        </p:spPr>
        <p:txBody>
          <a:bodyPr vert="horz" lIns="91342" tIns="45667" rIns="91342" bIns="45667" rtlCol="0" anchor="ctr"/>
          <a:lstStyle>
            <a:lvl1pPr algn="r">
              <a:defRPr sz="1600">
                <a:solidFill>
                  <a:schemeClr val="tx1"/>
                </a:solidFill>
              </a:defRPr>
            </a:lvl1pPr>
          </a:lstStyle>
          <a:p>
            <a:fld id="{870308A7-DC8B-48A7-86C6-D70C82DE8ED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3946129" y="9303863"/>
            <a:ext cx="0" cy="535517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0014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</p:sldLayoutIdLst>
  <p:hf hdr="0" dt="0"/>
  <p:txStyles>
    <p:titleStyle>
      <a:lvl1pPr algn="l" defTabSz="1552691" rtl="0" eaLnBrk="1" latinLnBrk="0" hangingPunct="1">
        <a:lnSpc>
          <a:spcPct val="90000"/>
        </a:lnSpc>
        <a:spcBef>
          <a:spcPct val="0"/>
        </a:spcBef>
        <a:buNone/>
        <a:defRPr sz="5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552691" rtl="0" eaLnBrk="1" latinLnBrk="0" hangingPunct="1">
        <a:lnSpc>
          <a:spcPct val="90000"/>
        </a:lnSpc>
        <a:spcBef>
          <a:spcPts val="1701"/>
        </a:spcBef>
        <a:buFontTx/>
        <a:buNone/>
        <a:defRPr sz="38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1164517" indent="-388169" algn="l" defTabSz="1552691" rtl="0" eaLnBrk="1" latinLnBrk="0" hangingPunct="1">
        <a:lnSpc>
          <a:spcPct val="90000"/>
        </a:lnSpc>
        <a:spcBef>
          <a:spcPts val="849"/>
        </a:spcBef>
        <a:buClr>
          <a:schemeClr val="accent1"/>
        </a:buClr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940869" indent="-388169" algn="l" defTabSz="1552691" rtl="0" eaLnBrk="1" latinLnBrk="0" hangingPunct="1">
        <a:lnSpc>
          <a:spcPct val="90000"/>
        </a:lnSpc>
        <a:spcBef>
          <a:spcPts val="849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717211" indent="-388169" algn="l" defTabSz="1552691" rtl="0" eaLnBrk="1" latinLnBrk="0" hangingPunct="1">
        <a:lnSpc>
          <a:spcPct val="90000"/>
        </a:lnSpc>
        <a:spcBef>
          <a:spcPts val="849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493549" indent="-388169" algn="l" defTabSz="1552691" rtl="0" eaLnBrk="1" latinLnBrk="0" hangingPunct="1">
        <a:lnSpc>
          <a:spcPct val="90000"/>
        </a:lnSpc>
        <a:spcBef>
          <a:spcPts val="849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4269895" indent="-388169" algn="l" defTabSz="1552691" rtl="0" eaLnBrk="1" latinLnBrk="0" hangingPunct="1">
        <a:lnSpc>
          <a:spcPct val="90000"/>
        </a:lnSpc>
        <a:spcBef>
          <a:spcPts val="849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5046243" indent="-388169" algn="l" defTabSz="1552691" rtl="0" eaLnBrk="1" latinLnBrk="0" hangingPunct="1">
        <a:lnSpc>
          <a:spcPct val="90000"/>
        </a:lnSpc>
        <a:spcBef>
          <a:spcPts val="849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822590" indent="-388169" algn="l" defTabSz="1552691" rtl="0" eaLnBrk="1" latinLnBrk="0" hangingPunct="1">
        <a:lnSpc>
          <a:spcPct val="90000"/>
        </a:lnSpc>
        <a:spcBef>
          <a:spcPts val="849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6598927" indent="-388169" algn="l" defTabSz="1552691" rtl="0" eaLnBrk="1" latinLnBrk="0" hangingPunct="1">
        <a:lnSpc>
          <a:spcPct val="90000"/>
        </a:lnSpc>
        <a:spcBef>
          <a:spcPts val="849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52691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76341" algn="l" defTabSz="1552691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552691" algn="l" defTabSz="1552691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329039" algn="l" defTabSz="1552691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3105380" algn="l" defTabSz="1552691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3881721" algn="l" defTabSz="1552691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658069" algn="l" defTabSz="1552691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434421" algn="l" defTabSz="1552691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6210758" algn="l" defTabSz="1552691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8705" y="548474"/>
            <a:ext cx="13407390" cy="1944159"/>
          </a:xfrm>
          <a:prstGeom prst="rect">
            <a:avLst/>
          </a:prstGeom>
        </p:spPr>
        <p:txBody>
          <a:bodyPr vert="horz" lIns="163731" tIns="81866" rIns="163731" bIns="8186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8705" y="2267602"/>
            <a:ext cx="13407390" cy="6623504"/>
          </a:xfrm>
          <a:prstGeom prst="rect">
            <a:avLst/>
          </a:prstGeom>
        </p:spPr>
        <p:txBody>
          <a:bodyPr vert="horz" lIns="163731" tIns="81866" rIns="163731" bIns="81866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728686" y="9322648"/>
            <a:ext cx="5194047" cy="535517"/>
          </a:xfrm>
          <a:prstGeom prst="rect">
            <a:avLst/>
          </a:prstGeom>
        </p:spPr>
        <p:txBody>
          <a:bodyPr vert="horz" lIns="163731" tIns="81866" rIns="163731" bIns="81866" rtlCol="0" anchor="ctr"/>
          <a:lstStyle>
            <a:lvl1pPr algn="r">
              <a:defRPr sz="1600">
                <a:solidFill>
                  <a:schemeClr val="tx1"/>
                </a:solidFill>
              </a:defRPr>
            </a:lvl1pPr>
          </a:lstStyle>
          <a:p>
            <a:pPr defTabSz="1637354"/>
            <a:r>
              <a:rPr lang="en-US">
                <a:solidFill>
                  <a:prstClr val="black"/>
                </a:solidFill>
              </a:rPr>
              <a:t>Toronto and Region Conservation Authority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738642" y="9322648"/>
            <a:ext cx="737453" cy="535517"/>
          </a:xfrm>
          <a:prstGeom prst="rect">
            <a:avLst/>
          </a:prstGeom>
        </p:spPr>
        <p:txBody>
          <a:bodyPr vert="horz" lIns="163731" tIns="81866" rIns="163731" bIns="81866" rtlCol="0" anchor="ctr"/>
          <a:lstStyle>
            <a:lvl1pPr algn="r">
              <a:defRPr sz="1600">
                <a:solidFill>
                  <a:schemeClr val="tx1"/>
                </a:solidFill>
              </a:defRPr>
            </a:lvl1pPr>
          </a:lstStyle>
          <a:p>
            <a:pPr defTabSz="1637354"/>
            <a:fld id="{870308A7-DC8B-48A7-86C6-D70C82DE8ED6}" type="slidenum">
              <a:rPr lang="en-US" smtClean="0">
                <a:solidFill>
                  <a:prstClr val="black"/>
                </a:solidFill>
              </a:rPr>
              <a:pPr defTabSz="1637354"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3946129" y="9303863"/>
            <a:ext cx="0" cy="535517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9275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</p:sldLayoutIdLst>
  <p:hf hdr="0" dt="0"/>
  <p:txStyles>
    <p:titleStyle>
      <a:lvl1pPr algn="l" defTabSz="1637354" rtl="0" eaLnBrk="1" latinLnBrk="0" hangingPunct="1">
        <a:lnSpc>
          <a:spcPct val="90000"/>
        </a:lnSpc>
        <a:spcBef>
          <a:spcPct val="0"/>
        </a:spcBef>
        <a:buNone/>
        <a:defRPr sz="5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637354" rtl="0" eaLnBrk="1" latinLnBrk="0" hangingPunct="1">
        <a:lnSpc>
          <a:spcPct val="90000"/>
        </a:lnSpc>
        <a:spcBef>
          <a:spcPts val="1792"/>
        </a:spcBef>
        <a:buFontTx/>
        <a:buNone/>
        <a:defRPr sz="39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1228007" indent="-409338" algn="l" defTabSz="1637354" rtl="0" eaLnBrk="1" latinLnBrk="0" hangingPunct="1">
        <a:lnSpc>
          <a:spcPct val="90000"/>
        </a:lnSpc>
        <a:spcBef>
          <a:spcPts val="896"/>
        </a:spcBef>
        <a:buClr>
          <a:schemeClr val="accent1"/>
        </a:buClr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2046686" indent="-409338" algn="l" defTabSz="1637354" rtl="0" eaLnBrk="1" latinLnBrk="0" hangingPunct="1">
        <a:lnSpc>
          <a:spcPct val="90000"/>
        </a:lnSpc>
        <a:spcBef>
          <a:spcPts val="896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865358" indent="-409338" algn="l" defTabSz="1637354" rtl="0" eaLnBrk="1" latinLnBrk="0" hangingPunct="1">
        <a:lnSpc>
          <a:spcPct val="90000"/>
        </a:lnSpc>
        <a:spcBef>
          <a:spcPts val="896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3684026" indent="-409338" algn="l" defTabSz="1637354" rtl="0" eaLnBrk="1" latinLnBrk="0" hangingPunct="1">
        <a:lnSpc>
          <a:spcPct val="90000"/>
        </a:lnSpc>
        <a:spcBef>
          <a:spcPts val="896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4502701" indent="-409338" algn="l" defTabSz="1637354" rtl="0" eaLnBrk="1" latinLnBrk="0" hangingPunct="1">
        <a:lnSpc>
          <a:spcPct val="90000"/>
        </a:lnSpc>
        <a:spcBef>
          <a:spcPts val="896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5321380" indent="-409338" algn="l" defTabSz="1637354" rtl="0" eaLnBrk="1" latinLnBrk="0" hangingPunct="1">
        <a:lnSpc>
          <a:spcPct val="90000"/>
        </a:lnSpc>
        <a:spcBef>
          <a:spcPts val="896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6140057" indent="-409338" algn="l" defTabSz="1637354" rtl="0" eaLnBrk="1" latinLnBrk="0" hangingPunct="1">
        <a:lnSpc>
          <a:spcPct val="90000"/>
        </a:lnSpc>
        <a:spcBef>
          <a:spcPts val="896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958721" indent="-409338" algn="l" defTabSz="1637354" rtl="0" eaLnBrk="1" latinLnBrk="0" hangingPunct="1">
        <a:lnSpc>
          <a:spcPct val="90000"/>
        </a:lnSpc>
        <a:spcBef>
          <a:spcPts val="896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3735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8677" algn="l" defTabSz="163735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7354" algn="l" defTabSz="163735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56020" algn="l" defTabSz="163735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74694" algn="l" defTabSz="163735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93371" algn="l" defTabSz="163735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912040" algn="l" defTabSz="163735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30712" algn="l" defTabSz="163735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49387" algn="l" defTabSz="163735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8705" y="548474"/>
            <a:ext cx="13407390" cy="1944159"/>
          </a:xfrm>
          <a:prstGeom prst="rect">
            <a:avLst/>
          </a:prstGeom>
        </p:spPr>
        <p:txBody>
          <a:bodyPr vert="horz" lIns="163764" tIns="81882" rIns="163764" bIns="8188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8705" y="2267602"/>
            <a:ext cx="13407390" cy="6623504"/>
          </a:xfrm>
          <a:prstGeom prst="rect">
            <a:avLst/>
          </a:prstGeom>
        </p:spPr>
        <p:txBody>
          <a:bodyPr vert="horz" lIns="163764" tIns="81882" rIns="163764" bIns="81882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728686" y="9322648"/>
            <a:ext cx="5194047" cy="535517"/>
          </a:xfrm>
          <a:prstGeom prst="rect">
            <a:avLst/>
          </a:prstGeom>
        </p:spPr>
        <p:txBody>
          <a:bodyPr vert="horz" lIns="163764" tIns="81882" rIns="163764" bIns="81882" rtlCol="0" anchor="ctr"/>
          <a:lstStyle>
            <a:lvl1pPr algn="r">
              <a:defRPr sz="1600">
                <a:solidFill>
                  <a:schemeClr val="tx1"/>
                </a:solidFill>
              </a:defRPr>
            </a:lvl1pPr>
          </a:lstStyle>
          <a:p>
            <a:pPr defTabSz="1637666"/>
            <a:r>
              <a:rPr lang="en-US">
                <a:solidFill>
                  <a:prstClr val="black"/>
                </a:solidFill>
              </a:rPr>
              <a:t>Toronto and Region Conservation Authority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738642" y="9322648"/>
            <a:ext cx="737453" cy="535517"/>
          </a:xfrm>
          <a:prstGeom prst="rect">
            <a:avLst/>
          </a:prstGeom>
        </p:spPr>
        <p:txBody>
          <a:bodyPr vert="horz" lIns="163764" tIns="81882" rIns="163764" bIns="81882" rtlCol="0" anchor="ctr"/>
          <a:lstStyle>
            <a:lvl1pPr algn="r">
              <a:defRPr sz="1600">
                <a:solidFill>
                  <a:schemeClr val="tx1"/>
                </a:solidFill>
              </a:defRPr>
            </a:lvl1pPr>
          </a:lstStyle>
          <a:p>
            <a:pPr defTabSz="1637666"/>
            <a:fld id="{870308A7-DC8B-48A7-86C6-D70C82DE8ED6}" type="slidenum">
              <a:rPr lang="en-US" smtClean="0">
                <a:solidFill>
                  <a:prstClr val="black"/>
                </a:solidFill>
              </a:rPr>
              <a:pPr defTabSz="1637666"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3946129" y="9303863"/>
            <a:ext cx="0" cy="535517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2207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</p:sldLayoutIdLst>
  <p:hf hdr="0" dt="0"/>
  <p:txStyles>
    <p:titleStyle>
      <a:lvl1pPr algn="l" defTabSz="1637666" rtl="0" eaLnBrk="1" latinLnBrk="0" hangingPunct="1">
        <a:lnSpc>
          <a:spcPct val="90000"/>
        </a:lnSpc>
        <a:spcBef>
          <a:spcPct val="0"/>
        </a:spcBef>
        <a:buNone/>
        <a:defRPr sz="5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637666" rtl="0" eaLnBrk="1" latinLnBrk="0" hangingPunct="1">
        <a:lnSpc>
          <a:spcPct val="90000"/>
        </a:lnSpc>
        <a:spcBef>
          <a:spcPts val="1792"/>
        </a:spcBef>
        <a:buFontTx/>
        <a:buNone/>
        <a:defRPr sz="39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1228244" indent="-409416" algn="l" defTabSz="1637666" rtl="0" eaLnBrk="1" latinLnBrk="0" hangingPunct="1">
        <a:lnSpc>
          <a:spcPct val="90000"/>
        </a:lnSpc>
        <a:spcBef>
          <a:spcPts val="896"/>
        </a:spcBef>
        <a:buClr>
          <a:schemeClr val="accent1"/>
        </a:buClr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2047079" indent="-409416" algn="l" defTabSz="1637666" rtl="0" eaLnBrk="1" latinLnBrk="0" hangingPunct="1">
        <a:lnSpc>
          <a:spcPct val="90000"/>
        </a:lnSpc>
        <a:spcBef>
          <a:spcPts val="896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865908" indent="-409416" algn="l" defTabSz="1637666" rtl="0" eaLnBrk="1" latinLnBrk="0" hangingPunct="1">
        <a:lnSpc>
          <a:spcPct val="90000"/>
        </a:lnSpc>
        <a:spcBef>
          <a:spcPts val="896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3684735" indent="-409416" algn="l" defTabSz="1637666" rtl="0" eaLnBrk="1" latinLnBrk="0" hangingPunct="1">
        <a:lnSpc>
          <a:spcPct val="90000"/>
        </a:lnSpc>
        <a:spcBef>
          <a:spcPts val="896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4503567" indent="-409416" algn="l" defTabSz="1637666" rtl="0" eaLnBrk="1" latinLnBrk="0" hangingPunct="1">
        <a:lnSpc>
          <a:spcPct val="90000"/>
        </a:lnSpc>
        <a:spcBef>
          <a:spcPts val="896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5322401" indent="-409416" algn="l" defTabSz="1637666" rtl="0" eaLnBrk="1" latinLnBrk="0" hangingPunct="1">
        <a:lnSpc>
          <a:spcPct val="90000"/>
        </a:lnSpc>
        <a:spcBef>
          <a:spcPts val="896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6141234" indent="-409416" algn="l" defTabSz="1637666" rtl="0" eaLnBrk="1" latinLnBrk="0" hangingPunct="1">
        <a:lnSpc>
          <a:spcPct val="90000"/>
        </a:lnSpc>
        <a:spcBef>
          <a:spcPts val="896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960058" indent="-409416" algn="l" defTabSz="1637666" rtl="0" eaLnBrk="1" latinLnBrk="0" hangingPunct="1">
        <a:lnSpc>
          <a:spcPct val="90000"/>
        </a:lnSpc>
        <a:spcBef>
          <a:spcPts val="896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37666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8833" algn="l" defTabSz="1637666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7666" algn="l" defTabSz="1637666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56492" algn="l" defTabSz="1637666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75323" algn="l" defTabSz="1637666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94156" algn="l" defTabSz="1637666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912983" algn="l" defTabSz="1637666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31811" algn="l" defTabSz="1637666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50645" algn="l" defTabSz="1637666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8705" y="548474"/>
            <a:ext cx="13407390" cy="1944159"/>
          </a:xfrm>
          <a:prstGeom prst="rect">
            <a:avLst/>
          </a:prstGeom>
        </p:spPr>
        <p:txBody>
          <a:bodyPr vert="horz" lIns="163807" tIns="81903" rIns="163807" bIns="81903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8705" y="2267602"/>
            <a:ext cx="13407390" cy="6623504"/>
          </a:xfrm>
          <a:prstGeom prst="rect">
            <a:avLst/>
          </a:prstGeom>
        </p:spPr>
        <p:txBody>
          <a:bodyPr vert="horz" lIns="163807" tIns="81903" rIns="163807" bIns="81903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728686" y="9322648"/>
            <a:ext cx="5194047" cy="535517"/>
          </a:xfrm>
          <a:prstGeom prst="rect">
            <a:avLst/>
          </a:prstGeom>
        </p:spPr>
        <p:txBody>
          <a:bodyPr vert="horz" lIns="163807" tIns="81903" rIns="163807" bIns="81903" rtlCol="0" anchor="ctr"/>
          <a:lstStyle>
            <a:lvl1pPr algn="r">
              <a:defRPr sz="1600">
                <a:solidFill>
                  <a:schemeClr val="tx1"/>
                </a:solidFill>
              </a:defRPr>
            </a:lvl1pPr>
          </a:lstStyle>
          <a:p>
            <a:pPr defTabSz="1638082"/>
            <a:r>
              <a:rPr lang="en-US">
                <a:solidFill>
                  <a:prstClr val="black"/>
                </a:solidFill>
              </a:rPr>
              <a:t>Toronto and Region Conservation Authority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738642" y="9322648"/>
            <a:ext cx="737453" cy="535517"/>
          </a:xfrm>
          <a:prstGeom prst="rect">
            <a:avLst/>
          </a:prstGeom>
        </p:spPr>
        <p:txBody>
          <a:bodyPr vert="horz" lIns="163807" tIns="81903" rIns="163807" bIns="81903" rtlCol="0" anchor="ctr"/>
          <a:lstStyle>
            <a:lvl1pPr algn="r">
              <a:defRPr sz="1600">
                <a:solidFill>
                  <a:schemeClr val="tx1"/>
                </a:solidFill>
              </a:defRPr>
            </a:lvl1pPr>
          </a:lstStyle>
          <a:p>
            <a:pPr defTabSz="1638082"/>
            <a:fld id="{870308A7-DC8B-48A7-86C6-D70C82DE8ED6}" type="slidenum">
              <a:rPr lang="en-US" smtClean="0">
                <a:solidFill>
                  <a:prstClr val="black"/>
                </a:solidFill>
              </a:rPr>
              <a:pPr defTabSz="1638082"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3946129" y="9303863"/>
            <a:ext cx="0" cy="535517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3018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</p:sldLayoutIdLst>
  <p:hf hdr="0" dt="0"/>
  <p:txStyles>
    <p:titleStyle>
      <a:lvl1pPr algn="l" defTabSz="1638082" rtl="0" eaLnBrk="1" latinLnBrk="0" hangingPunct="1">
        <a:lnSpc>
          <a:spcPct val="90000"/>
        </a:lnSpc>
        <a:spcBef>
          <a:spcPct val="0"/>
        </a:spcBef>
        <a:buNone/>
        <a:defRPr sz="5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638082" rtl="0" eaLnBrk="1" latinLnBrk="0" hangingPunct="1">
        <a:lnSpc>
          <a:spcPct val="90000"/>
        </a:lnSpc>
        <a:spcBef>
          <a:spcPts val="1792"/>
        </a:spcBef>
        <a:buFontTx/>
        <a:buNone/>
        <a:defRPr sz="39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1228559" indent="-409519" algn="l" defTabSz="1638082" rtl="0" eaLnBrk="1" latinLnBrk="0" hangingPunct="1">
        <a:lnSpc>
          <a:spcPct val="90000"/>
        </a:lnSpc>
        <a:spcBef>
          <a:spcPts val="896"/>
        </a:spcBef>
        <a:buClr>
          <a:schemeClr val="accent1"/>
        </a:buClr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2047602" indent="-409519" algn="l" defTabSz="1638082" rtl="0" eaLnBrk="1" latinLnBrk="0" hangingPunct="1">
        <a:lnSpc>
          <a:spcPct val="90000"/>
        </a:lnSpc>
        <a:spcBef>
          <a:spcPts val="896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866641" indent="-409519" algn="l" defTabSz="1638082" rtl="0" eaLnBrk="1" latinLnBrk="0" hangingPunct="1">
        <a:lnSpc>
          <a:spcPct val="90000"/>
        </a:lnSpc>
        <a:spcBef>
          <a:spcPts val="896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3685680" indent="-409519" algn="l" defTabSz="1638082" rtl="0" eaLnBrk="1" latinLnBrk="0" hangingPunct="1">
        <a:lnSpc>
          <a:spcPct val="90000"/>
        </a:lnSpc>
        <a:spcBef>
          <a:spcPts val="896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4504721" indent="-409519" algn="l" defTabSz="1638082" rtl="0" eaLnBrk="1" latinLnBrk="0" hangingPunct="1">
        <a:lnSpc>
          <a:spcPct val="90000"/>
        </a:lnSpc>
        <a:spcBef>
          <a:spcPts val="896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5323763" indent="-409519" algn="l" defTabSz="1638082" rtl="0" eaLnBrk="1" latinLnBrk="0" hangingPunct="1">
        <a:lnSpc>
          <a:spcPct val="90000"/>
        </a:lnSpc>
        <a:spcBef>
          <a:spcPts val="896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6142804" indent="-409519" algn="l" defTabSz="1638082" rtl="0" eaLnBrk="1" latinLnBrk="0" hangingPunct="1">
        <a:lnSpc>
          <a:spcPct val="90000"/>
        </a:lnSpc>
        <a:spcBef>
          <a:spcPts val="896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961841" indent="-409519" algn="l" defTabSz="1638082" rtl="0" eaLnBrk="1" latinLnBrk="0" hangingPunct="1">
        <a:lnSpc>
          <a:spcPct val="90000"/>
        </a:lnSpc>
        <a:spcBef>
          <a:spcPts val="896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3808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9041" algn="l" defTabSz="163808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8082" algn="l" defTabSz="163808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57121" algn="l" defTabSz="163808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76161" algn="l" defTabSz="163808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95202" algn="l" defTabSz="163808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914241" algn="l" defTabSz="163808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33280" algn="l" defTabSz="163808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52323" algn="l" defTabSz="163808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8705" y="548474"/>
            <a:ext cx="13407390" cy="1944159"/>
          </a:xfrm>
          <a:prstGeom prst="rect">
            <a:avLst/>
          </a:prstGeom>
        </p:spPr>
        <p:txBody>
          <a:bodyPr vert="horz" lIns="163860" tIns="81930" rIns="163860" bIns="8193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8705" y="2267597"/>
            <a:ext cx="13407390" cy="6623504"/>
          </a:xfrm>
          <a:prstGeom prst="rect">
            <a:avLst/>
          </a:prstGeom>
        </p:spPr>
        <p:txBody>
          <a:bodyPr vert="horz" lIns="163860" tIns="81930" rIns="163860" bIns="8193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728686" y="9322648"/>
            <a:ext cx="5194047" cy="535517"/>
          </a:xfrm>
          <a:prstGeom prst="rect">
            <a:avLst/>
          </a:prstGeom>
        </p:spPr>
        <p:txBody>
          <a:bodyPr vert="horz" lIns="163860" tIns="81930" rIns="163860" bIns="81930" rtlCol="0" anchor="ctr"/>
          <a:lstStyle>
            <a:lvl1pPr algn="r">
              <a:defRPr sz="1600">
                <a:solidFill>
                  <a:schemeClr val="tx1"/>
                </a:solidFill>
              </a:defRPr>
            </a:lvl1pPr>
          </a:lstStyle>
          <a:p>
            <a:pPr defTabSz="1638605"/>
            <a:r>
              <a:rPr lang="en-US">
                <a:solidFill>
                  <a:prstClr val="black"/>
                </a:solidFill>
              </a:rPr>
              <a:t>Toronto and Region Conservation Authority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738642" y="9322648"/>
            <a:ext cx="737453" cy="535517"/>
          </a:xfrm>
          <a:prstGeom prst="rect">
            <a:avLst/>
          </a:prstGeom>
        </p:spPr>
        <p:txBody>
          <a:bodyPr vert="horz" lIns="163860" tIns="81930" rIns="163860" bIns="81930" rtlCol="0" anchor="ctr"/>
          <a:lstStyle>
            <a:lvl1pPr algn="r">
              <a:defRPr sz="1600">
                <a:solidFill>
                  <a:schemeClr val="tx1"/>
                </a:solidFill>
              </a:defRPr>
            </a:lvl1pPr>
          </a:lstStyle>
          <a:p>
            <a:pPr defTabSz="1638605"/>
            <a:fld id="{870308A7-DC8B-48A7-86C6-D70C82DE8ED6}" type="slidenum">
              <a:rPr lang="en-US" smtClean="0">
                <a:solidFill>
                  <a:prstClr val="black"/>
                </a:solidFill>
              </a:rPr>
              <a:pPr defTabSz="1638605"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3946129" y="9303863"/>
            <a:ext cx="0" cy="535517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6106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</p:sldLayoutIdLst>
  <p:hf hdr="0" dt="0"/>
  <p:txStyles>
    <p:titleStyle>
      <a:lvl1pPr algn="l" defTabSz="1638605" rtl="0" eaLnBrk="1" latinLnBrk="0" hangingPunct="1">
        <a:lnSpc>
          <a:spcPct val="90000"/>
        </a:lnSpc>
        <a:spcBef>
          <a:spcPct val="0"/>
        </a:spcBef>
        <a:buNone/>
        <a:defRPr sz="5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638605" rtl="0" eaLnBrk="1" latinLnBrk="0" hangingPunct="1">
        <a:lnSpc>
          <a:spcPct val="90000"/>
        </a:lnSpc>
        <a:spcBef>
          <a:spcPts val="1792"/>
        </a:spcBef>
        <a:buFontTx/>
        <a:buNone/>
        <a:defRPr sz="39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1228954" indent="-409651" algn="l" defTabSz="1638605" rtl="0" eaLnBrk="1" latinLnBrk="0" hangingPunct="1">
        <a:lnSpc>
          <a:spcPct val="90000"/>
        </a:lnSpc>
        <a:spcBef>
          <a:spcPts val="896"/>
        </a:spcBef>
        <a:buClr>
          <a:schemeClr val="accent1"/>
        </a:buClr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2048256" indent="-409651" algn="l" defTabSz="1638605" rtl="0" eaLnBrk="1" latinLnBrk="0" hangingPunct="1">
        <a:lnSpc>
          <a:spcPct val="90000"/>
        </a:lnSpc>
        <a:spcBef>
          <a:spcPts val="896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867558" indent="-409651" algn="l" defTabSz="1638605" rtl="0" eaLnBrk="1" latinLnBrk="0" hangingPunct="1">
        <a:lnSpc>
          <a:spcPct val="90000"/>
        </a:lnSpc>
        <a:spcBef>
          <a:spcPts val="896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3686861" indent="-409651" algn="l" defTabSz="1638605" rtl="0" eaLnBrk="1" latinLnBrk="0" hangingPunct="1">
        <a:lnSpc>
          <a:spcPct val="90000"/>
        </a:lnSpc>
        <a:spcBef>
          <a:spcPts val="896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4506163" indent="-409651" algn="l" defTabSz="1638605" rtl="0" eaLnBrk="1" latinLnBrk="0" hangingPunct="1">
        <a:lnSpc>
          <a:spcPct val="90000"/>
        </a:lnSpc>
        <a:spcBef>
          <a:spcPts val="896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5325466" indent="-409651" algn="l" defTabSz="1638605" rtl="0" eaLnBrk="1" latinLnBrk="0" hangingPunct="1">
        <a:lnSpc>
          <a:spcPct val="90000"/>
        </a:lnSpc>
        <a:spcBef>
          <a:spcPts val="896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6144768" indent="-409651" algn="l" defTabSz="1638605" rtl="0" eaLnBrk="1" latinLnBrk="0" hangingPunct="1">
        <a:lnSpc>
          <a:spcPct val="90000"/>
        </a:lnSpc>
        <a:spcBef>
          <a:spcPts val="896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964070" indent="-409651" algn="l" defTabSz="1638605" rtl="0" eaLnBrk="1" latinLnBrk="0" hangingPunct="1">
        <a:lnSpc>
          <a:spcPct val="90000"/>
        </a:lnSpc>
        <a:spcBef>
          <a:spcPts val="896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38605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9302" algn="l" defTabSz="1638605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8605" algn="l" defTabSz="1638605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57907" algn="l" defTabSz="1638605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77210" algn="l" defTabSz="1638605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96512" algn="l" defTabSz="1638605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915814" algn="l" defTabSz="1638605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35117" algn="l" defTabSz="1638605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54419" algn="l" defTabSz="1638605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A9F745-0C00-4C3F-AA2F-E83EBE767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705" y="535517"/>
            <a:ext cx="13407390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71AFDC-15E8-493D-B9AF-302CE2AAB7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705" y="2677584"/>
            <a:ext cx="13407390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A32FC3-99B7-417E-BDE2-21686B4154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705" y="9322647"/>
            <a:ext cx="349758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3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7E3A6-0B81-4842-8B04-422C07DA4BA1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BFD393-E6C7-485A-86FB-CDCE5B8315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49215" y="9322647"/>
            <a:ext cx="524637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3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0B6941-3960-4DF0-B6E6-89B7FD1A9B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8515" y="9322647"/>
            <a:ext cx="349758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3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6BA9D7-81DC-48B5-8C94-578A92B7E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076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l" defTabSz="1165860" rtl="0" eaLnBrk="1" latinLnBrk="0" hangingPunct="1">
        <a:lnSpc>
          <a:spcPct val="90000"/>
        </a:lnSpc>
        <a:spcBef>
          <a:spcPct val="0"/>
        </a:spcBef>
        <a:buNone/>
        <a:defRPr sz="561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1465" indent="-291465" algn="l" defTabSz="1165860" rtl="0" eaLnBrk="1" latinLnBrk="0" hangingPunct="1">
        <a:lnSpc>
          <a:spcPct val="90000"/>
        </a:lnSpc>
        <a:spcBef>
          <a:spcPts val="1275"/>
        </a:spcBef>
        <a:buFont typeface="Arial" panose="020B0604020202020204" pitchFamily="34" charset="0"/>
        <a:buChar char="•"/>
        <a:defRPr sz="3570" kern="1200">
          <a:solidFill>
            <a:schemeClr val="tx1"/>
          </a:solidFill>
          <a:latin typeface="+mn-lt"/>
          <a:ea typeface="+mn-ea"/>
          <a:cs typeface="+mn-cs"/>
        </a:defRPr>
      </a:lvl1pPr>
      <a:lvl2pPr marL="874395" indent="-291465" algn="l" defTabSz="1165860" rtl="0" eaLnBrk="1" latinLnBrk="0" hangingPunct="1">
        <a:lnSpc>
          <a:spcPct val="90000"/>
        </a:lnSpc>
        <a:spcBef>
          <a:spcPts val="638"/>
        </a:spcBef>
        <a:buFont typeface="Arial" panose="020B0604020202020204" pitchFamily="34" charset="0"/>
        <a:buChar char="•"/>
        <a:defRPr sz="3060" kern="1200">
          <a:solidFill>
            <a:schemeClr val="tx1"/>
          </a:solidFill>
          <a:latin typeface="+mn-lt"/>
          <a:ea typeface="+mn-ea"/>
          <a:cs typeface="+mn-cs"/>
        </a:defRPr>
      </a:lvl2pPr>
      <a:lvl3pPr marL="1457325" indent="-291465" algn="l" defTabSz="1165860" rtl="0" eaLnBrk="1" latinLnBrk="0" hangingPunct="1">
        <a:lnSpc>
          <a:spcPct val="90000"/>
        </a:lnSpc>
        <a:spcBef>
          <a:spcPts val="638"/>
        </a:spcBef>
        <a:buFont typeface="Arial" panose="020B0604020202020204" pitchFamily="34" charset="0"/>
        <a:buChar char="•"/>
        <a:defRPr sz="2550" kern="1200">
          <a:solidFill>
            <a:schemeClr val="tx1"/>
          </a:solidFill>
          <a:latin typeface="+mn-lt"/>
          <a:ea typeface="+mn-ea"/>
          <a:cs typeface="+mn-cs"/>
        </a:defRPr>
      </a:lvl3pPr>
      <a:lvl4pPr marL="2040255" indent="-291465" algn="l" defTabSz="1165860" rtl="0" eaLnBrk="1" latinLnBrk="0" hangingPunct="1">
        <a:lnSpc>
          <a:spcPct val="90000"/>
        </a:lnSpc>
        <a:spcBef>
          <a:spcPts val="638"/>
        </a:spcBef>
        <a:buFont typeface="Arial" panose="020B0604020202020204" pitchFamily="34" charset="0"/>
        <a:buChar char="•"/>
        <a:defRPr sz="2295" kern="1200">
          <a:solidFill>
            <a:schemeClr val="tx1"/>
          </a:solidFill>
          <a:latin typeface="+mn-lt"/>
          <a:ea typeface="+mn-ea"/>
          <a:cs typeface="+mn-cs"/>
        </a:defRPr>
      </a:lvl4pPr>
      <a:lvl5pPr marL="2623185" indent="-291465" algn="l" defTabSz="1165860" rtl="0" eaLnBrk="1" latinLnBrk="0" hangingPunct="1">
        <a:lnSpc>
          <a:spcPct val="90000"/>
        </a:lnSpc>
        <a:spcBef>
          <a:spcPts val="638"/>
        </a:spcBef>
        <a:buFont typeface="Arial" panose="020B0604020202020204" pitchFamily="34" charset="0"/>
        <a:buChar char="•"/>
        <a:defRPr sz="2295" kern="1200">
          <a:solidFill>
            <a:schemeClr val="tx1"/>
          </a:solidFill>
          <a:latin typeface="+mn-lt"/>
          <a:ea typeface="+mn-ea"/>
          <a:cs typeface="+mn-cs"/>
        </a:defRPr>
      </a:lvl5pPr>
      <a:lvl6pPr marL="3206115" indent="-291465" algn="l" defTabSz="1165860" rtl="0" eaLnBrk="1" latinLnBrk="0" hangingPunct="1">
        <a:lnSpc>
          <a:spcPct val="90000"/>
        </a:lnSpc>
        <a:spcBef>
          <a:spcPts val="638"/>
        </a:spcBef>
        <a:buFont typeface="Arial" panose="020B0604020202020204" pitchFamily="34" charset="0"/>
        <a:buChar char="•"/>
        <a:defRPr sz="2295" kern="1200">
          <a:solidFill>
            <a:schemeClr val="tx1"/>
          </a:solidFill>
          <a:latin typeface="+mn-lt"/>
          <a:ea typeface="+mn-ea"/>
          <a:cs typeface="+mn-cs"/>
        </a:defRPr>
      </a:lvl6pPr>
      <a:lvl7pPr marL="3789045" indent="-291465" algn="l" defTabSz="1165860" rtl="0" eaLnBrk="1" latinLnBrk="0" hangingPunct="1">
        <a:lnSpc>
          <a:spcPct val="90000"/>
        </a:lnSpc>
        <a:spcBef>
          <a:spcPts val="638"/>
        </a:spcBef>
        <a:buFont typeface="Arial" panose="020B0604020202020204" pitchFamily="34" charset="0"/>
        <a:buChar char="•"/>
        <a:defRPr sz="2295" kern="1200">
          <a:solidFill>
            <a:schemeClr val="tx1"/>
          </a:solidFill>
          <a:latin typeface="+mn-lt"/>
          <a:ea typeface="+mn-ea"/>
          <a:cs typeface="+mn-cs"/>
        </a:defRPr>
      </a:lvl7pPr>
      <a:lvl8pPr marL="4371975" indent="-291465" algn="l" defTabSz="1165860" rtl="0" eaLnBrk="1" latinLnBrk="0" hangingPunct="1">
        <a:lnSpc>
          <a:spcPct val="90000"/>
        </a:lnSpc>
        <a:spcBef>
          <a:spcPts val="638"/>
        </a:spcBef>
        <a:buFont typeface="Arial" panose="020B0604020202020204" pitchFamily="34" charset="0"/>
        <a:buChar char="•"/>
        <a:defRPr sz="2295" kern="1200">
          <a:solidFill>
            <a:schemeClr val="tx1"/>
          </a:solidFill>
          <a:latin typeface="+mn-lt"/>
          <a:ea typeface="+mn-ea"/>
          <a:cs typeface="+mn-cs"/>
        </a:defRPr>
      </a:lvl8pPr>
      <a:lvl9pPr marL="4954905" indent="-291465" algn="l" defTabSz="1165860" rtl="0" eaLnBrk="1" latinLnBrk="0" hangingPunct="1">
        <a:lnSpc>
          <a:spcPct val="90000"/>
        </a:lnSpc>
        <a:spcBef>
          <a:spcPts val="638"/>
        </a:spcBef>
        <a:buFont typeface="Arial" panose="020B0604020202020204" pitchFamily="34" charset="0"/>
        <a:buChar char="•"/>
        <a:defRPr sz="22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65860" rtl="0" eaLnBrk="1" latinLnBrk="0" hangingPunct="1">
        <a:defRPr sz="2295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algn="l" defTabSz="1165860" rtl="0" eaLnBrk="1" latinLnBrk="0" hangingPunct="1">
        <a:defRPr sz="2295" kern="1200">
          <a:solidFill>
            <a:schemeClr val="tx1"/>
          </a:solidFill>
          <a:latin typeface="+mn-lt"/>
          <a:ea typeface="+mn-ea"/>
          <a:cs typeface="+mn-cs"/>
        </a:defRPr>
      </a:lvl2pPr>
      <a:lvl3pPr marL="1165860" algn="l" defTabSz="1165860" rtl="0" eaLnBrk="1" latinLnBrk="0" hangingPunct="1">
        <a:defRPr sz="2295" kern="1200">
          <a:solidFill>
            <a:schemeClr val="tx1"/>
          </a:solidFill>
          <a:latin typeface="+mn-lt"/>
          <a:ea typeface="+mn-ea"/>
          <a:cs typeface="+mn-cs"/>
        </a:defRPr>
      </a:lvl3pPr>
      <a:lvl4pPr marL="1748790" algn="l" defTabSz="1165860" rtl="0" eaLnBrk="1" latinLnBrk="0" hangingPunct="1">
        <a:defRPr sz="2295" kern="1200">
          <a:solidFill>
            <a:schemeClr val="tx1"/>
          </a:solidFill>
          <a:latin typeface="+mn-lt"/>
          <a:ea typeface="+mn-ea"/>
          <a:cs typeface="+mn-cs"/>
        </a:defRPr>
      </a:lvl4pPr>
      <a:lvl5pPr marL="2331720" algn="l" defTabSz="1165860" rtl="0" eaLnBrk="1" latinLnBrk="0" hangingPunct="1">
        <a:defRPr sz="2295" kern="1200">
          <a:solidFill>
            <a:schemeClr val="tx1"/>
          </a:solidFill>
          <a:latin typeface="+mn-lt"/>
          <a:ea typeface="+mn-ea"/>
          <a:cs typeface="+mn-cs"/>
        </a:defRPr>
      </a:lvl5pPr>
      <a:lvl6pPr marL="2914650" algn="l" defTabSz="1165860" rtl="0" eaLnBrk="1" latinLnBrk="0" hangingPunct="1">
        <a:defRPr sz="2295" kern="1200">
          <a:solidFill>
            <a:schemeClr val="tx1"/>
          </a:solidFill>
          <a:latin typeface="+mn-lt"/>
          <a:ea typeface="+mn-ea"/>
          <a:cs typeface="+mn-cs"/>
        </a:defRPr>
      </a:lvl6pPr>
      <a:lvl7pPr marL="3497580" algn="l" defTabSz="1165860" rtl="0" eaLnBrk="1" latinLnBrk="0" hangingPunct="1">
        <a:defRPr sz="2295" kern="1200">
          <a:solidFill>
            <a:schemeClr val="tx1"/>
          </a:solidFill>
          <a:latin typeface="+mn-lt"/>
          <a:ea typeface="+mn-ea"/>
          <a:cs typeface="+mn-cs"/>
        </a:defRPr>
      </a:lvl7pPr>
      <a:lvl8pPr marL="4080510" algn="l" defTabSz="1165860" rtl="0" eaLnBrk="1" latinLnBrk="0" hangingPunct="1">
        <a:defRPr sz="2295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algn="l" defTabSz="1165860" rtl="0" eaLnBrk="1" latinLnBrk="0" hangingPunct="1">
        <a:defRPr sz="22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8.jpe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7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13.png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12.png"/><Relationship Id="rId4" Type="http://schemas.openxmlformats.org/officeDocument/2006/relationships/diagramLayout" Target="../diagrams/layout3.xml"/><Relationship Id="rId9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pcc.ch/sr15/chapter/summary-for-policy-makers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vancouver.ca/files/cov/transportation-2040-plan.pdf" TargetMode="External"/><Relationship Id="rId5" Type="http://schemas.openxmlformats.org/officeDocument/2006/relationships/image" Target="../media/image3.emf"/><Relationship Id="rId4" Type="http://schemas.openxmlformats.org/officeDocument/2006/relationships/hyperlink" Target="https://webstore.iea.org/download/direct/1045?fileName=Global_EV_Outlook_2018.pdf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tmp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9617" y="2138628"/>
            <a:ext cx="13705565" cy="1656132"/>
          </a:xfrm>
        </p:spPr>
        <p:txBody>
          <a:bodyPr>
            <a:normAutofit fontScale="90000"/>
          </a:bodyPr>
          <a:lstStyle/>
          <a:p>
            <a:r>
              <a:rPr lang="en-US" sz="6000" dirty="0">
                <a:latin typeface="Arial"/>
                <a:cs typeface="Arial"/>
              </a:rPr>
              <a:t>Regional ZEV Strategy</a:t>
            </a:r>
            <a:br>
              <a:rPr lang="en-US" dirty="0">
                <a:latin typeface="Arial"/>
                <a:cs typeface="Arial"/>
              </a:rPr>
            </a:br>
            <a:br>
              <a:rPr lang="en-US" dirty="0">
                <a:latin typeface="Arial"/>
                <a:cs typeface="Arial"/>
              </a:rPr>
            </a:br>
            <a:r>
              <a:rPr lang="en-US" sz="4000" dirty="0">
                <a:latin typeface="Arial"/>
                <a:cs typeface="Arial"/>
              </a:rPr>
              <a:t>Clean Air Partnership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68738" y="8610656"/>
            <a:ext cx="3967163" cy="507724"/>
          </a:xfrm>
          <a:prstGeom prst="rect">
            <a:avLst/>
          </a:prstGeom>
          <a:noFill/>
        </p:spPr>
        <p:txBody>
          <a:bodyPr wrap="square" lIns="91342" tIns="45667" rIns="91342" bIns="45667" rtlCol="0" anchor="t">
            <a:spAutoFit/>
          </a:bodyPr>
          <a:lstStyle/>
          <a:p>
            <a:pPr defTabSz="1552691"/>
            <a:r>
              <a:rPr lang="en-US" sz="2700" dirty="0">
                <a:latin typeface="Arial" panose="020B0604020202020204"/>
              </a:rPr>
              <a:t>November 7, 2019</a:t>
            </a:r>
            <a:endParaRPr lang="en-US" sz="2700" dirty="0">
              <a:latin typeface="Arial" panose="020B0604020202020204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653908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7432" y="2144394"/>
            <a:ext cx="13407390" cy="1944159"/>
          </a:xfrm>
        </p:spPr>
        <p:txBody>
          <a:bodyPr anchor="t">
            <a:normAutofit/>
          </a:bodyPr>
          <a:lstStyle/>
          <a:p>
            <a:pPr defTabSz="1637666">
              <a:lnSpc>
                <a:spcPct val="120000"/>
              </a:lnSpc>
              <a:spcBef>
                <a:spcPts val="1200"/>
              </a:spcBef>
              <a:spcAft>
                <a:spcPts val="2400"/>
              </a:spcAft>
            </a:pPr>
            <a:r>
              <a:rPr lang="en-US" sz="3600" b="0">
                <a:solidFill>
                  <a:schemeClr val="accent1"/>
                </a:solidFill>
              </a:rPr>
              <a:t>Special Advisors</a:t>
            </a:r>
            <a:br>
              <a:rPr lang="en-US" sz="3600" b="0">
                <a:solidFill>
                  <a:schemeClr val="accent1"/>
                </a:solidFill>
              </a:rPr>
            </a:br>
            <a:r>
              <a:rPr lang="en-US" sz="2800" b="0"/>
              <a:t>Provides expertise on topics of key importance to the project’s success.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52691"/>
            <a:r>
              <a:rPr lang="en-US">
                <a:solidFill>
                  <a:prstClr val="black"/>
                </a:solidFill>
                <a:latin typeface="Arial" panose="020B0604020202020204"/>
              </a:rPr>
              <a:t>Toronto and Region Conservation Authority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52691"/>
            <a:fld id="{870308A7-DC8B-48A7-86C6-D70C82DE8ED6}" type="slidenum">
              <a:rPr lang="en-US">
                <a:solidFill>
                  <a:prstClr val="black"/>
                </a:solidFill>
                <a:latin typeface="Arial" panose="020B0604020202020204"/>
              </a:rPr>
              <a:pPr defTabSz="1552691"/>
              <a:t>10</a:t>
            </a:fld>
            <a:endParaRPr lang="en-US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C90D568-ED07-4F76-A22E-81D95D90DA47}"/>
              </a:ext>
            </a:extLst>
          </p:cNvPr>
          <p:cNvSpPr txBox="1">
            <a:spLocks/>
          </p:cNvSpPr>
          <p:nvPr/>
        </p:nvSpPr>
        <p:spPr>
          <a:xfrm>
            <a:off x="699978" y="200235"/>
            <a:ext cx="13407390" cy="1944159"/>
          </a:xfrm>
          <a:prstGeom prst="rect">
            <a:avLst/>
          </a:prstGeom>
        </p:spPr>
        <p:txBody>
          <a:bodyPr vert="horz" lIns="91342" tIns="45667" rIns="91342" bIns="45667" rtlCol="0" anchor="ctr">
            <a:normAutofit/>
          </a:bodyPr>
          <a:lstStyle>
            <a:lvl1pPr algn="l" defTabSz="155269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Governance </a:t>
            </a:r>
            <a:endParaRPr lang="en-US" sz="3400" b="0" i="1">
              <a:solidFill>
                <a:schemeClr val="accent2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176B39-41F3-47AD-A0C9-E393DAB45866}"/>
              </a:ext>
            </a:extLst>
          </p:cNvPr>
          <p:cNvSpPr txBox="1"/>
          <p:nvPr/>
        </p:nvSpPr>
        <p:spPr>
          <a:xfrm>
            <a:off x="1437432" y="4383030"/>
            <a:ext cx="6567714" cy="1649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b="1"/>
              <a:t>Electric Utility Representatives</a:t>
            </a:r>
          </a:p>
          <a:p>
            <a:pPr marL="365760" indent="-36576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/>
              <a:t>Daniel Carr, </a:t>
            </a:r>
            <a:r>
              <a:rPr lang="en-US" err="1"/>
              <a:t>Alectra</a:t>
            </a:r>
            <a:endParaRPr lang="en-US"/>
          </a:p>
          <a:p>
            <a:pPr marL="365760" indent="-36576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/>
              <a:t>TBD, Hydro One</a:t>
            </a:r>
          </a:p>
        </p:txBody>
      </p:sp>
    </p:spTree>
    <p:extLst>
      <p:ext uri="{BB962C8B-B14F-4D97-AF65-F5344CB8AC3E}">
        <p14:creationId xmlns:p14="http://schemas.microsoft.com/office/powerpoint/2010/main" val="28402951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7432" y="2144394"/>
            <a:ext cx="13407390" cy="2854679"/>
          </a:xfrm>
        </p:spPr>
        <p:txBody>
          <a:bodyPr anchor="t">
            <a:normAutofit/>
          </a:bodyPr>
          <a:lstStyle/>
          <a:p>
            <a:pPr defTabSz="1637666">
              <a:lnSpc>
                <a:spcPct val="120000"/>
              </a:lnSpc>
              <a:spcBef>
                <a:spcPts val="1200"/>
              </a:spcBef>
              <a:spcAft>
                <a:spcPts val="2400"/>
              </a:spcAft>
            </a:pPr>
            <a:r>
              <a:rPr lang="en-US" sz="3600" b="0">
                <a:solidFill>
                  <a:schemeClr val="accent1"/>
                </a:solidFill>
              </a:rPr>
              <a:t>Project Management</a:t>
            </a:r>
            <a:br>
              <a:rPr lang="en-US" sz="3600" b="0">
                <a:solidFill>
                  <a:schemeClr val="accent1"/>
                </a:solidFill>
              </a:rPr>
            </a:br>
            <a:r>
              <a:rPr lang="en-US" sz="2800" b="0"/>
              <a:t>Responsible for managing project tasks, producing deliverables, coordinating and managing third party vendors, facilitating meetings and updating ZEV Strategy Steering Committee at milestones.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52691"/>
            <a:r>
              <a:rPr lang="en-US">
                <a:solidFill>
                  <a:prstClr val="black"/>
                </a:solidFill>
                <a:latin typeface="Arial" panose="020B0604020202020204"/>
              </a:rPr>
              <a:t>Toronto and Region Conservation Authority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52691"/>
            <a:fld id="{870308A7-DC8B-48A7-86C6-D70C82DE8ED6}" type="slidenum">
              <a:rPr lang="en-US">
                <a:solidFill>
                  <a:prstClr val="black"/>
                </a:solidFill>
                <a:latin typeface="Arial" panose="020B0604020202020204"/>
              </a:rPr>
              <a:pPr defTabSz="1552691"/>
              <a:t>11</a:t>
            </a:fld>
            <a:endParaRPr lang="en-US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C90D568-ED07-4F76-A22E-81D95D90DA47}"/>
              </a:ext>
            </a:extLst>
          </p:cNvPr>
          <p:cNvSpPr txBox="1">
            <a:spLocks/>
          </p:cNvSpPr>
          <p:nvPr/>
        </p:nvSpPr>
        <p:spPr>
          <a:xfrm>
            <a:off x="699978" y="200235"/>
            <a:ext cx="13407390" cy="1944159"/>
          </a:xfrm>
          <a:prstGeom prst="rect">
            <a:avLst/>
          </a:prstGeom>
        </p:spPr>
        <p:txBody>
          <a:bodyPr vert="horz" lIns="91342" tIns="45667" rIns="91342" bIns="45667" rtlCol="0" anchor="ctr">
            <a:normAutofit/>
          </a:bodyPr>
          <a:lstStyle>
            <a:lvl1pPr algn="l" defTabSz="155269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Governance </a:t>
            </a:r>
            <a:endParaRPr lang="en-US" sz="3400" b="0" i="1">
              <a:solidFill>
                <a:schemeClr val="accent2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FC1B5B-6100-4A73-BC48-62407F72B8A0}"/>
              </a:ext>
            </a:extLst>
          </p:cNvPr>
          <p:cNvSpPr txBox="1"/>
          <p:nvPr/>
        </p:nvSpPr>
        <p:spPr>
          <a:xfrm>
            <a:off x="1437432" y="5193261"/>
            <a:ext cx="5486400" cy="1649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b="1"/>
              <a:t>Project Management Team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/>
              <a:t>Nathaniel Magder, TRCA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/>
              <a:t>Gil Amdurski, TRCA</a:t>
            </a:r>
          </a:p>
        </p:txBody>
      </p:sp>
    </p:spTree>
    <p:extLst>
      <p:ext uri="{BB962C8B-B14F-4D97-AF65-F5344CB8AC3E}">
        <p14:creationId xmlns:p14="http://schemas.microsoft.com/office/powerpoint/2010/main" val="29397513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6459" y="2502803"/>
            <a:ext cx="13213080" cy="2229217"/>
          </a:xfrm>
        </p:spPr>
        <p:txBody>
          <a:bodyPr anchor="t">
            <a:normAutofit/>
          </a:bodyPr>
          <a:lstStyle/>
          <a:p>
            <a:pPr>
              <a:lnSpc>
                <a:spcPct val="120000"/>
              </a:lnSpc>
            </a:pPr>
            <a:r>
              <a:rPr lang="en-US" dirty="0">
                <a:latin typeface="Arial"/>
                <a:cs typeface="Arial"/>
              </a:rPr>
              <a:t>Project Workplan</a:t>
            </a:r>
          </a:p>
        </p:txBody>
      </p:sp>
    </p:spTree>
    <p:extLst>
      <p:ext uri="{BB962C8B-B14F-4D97-AF65-F5344CB8AC3E}">
        <p14:creationId xmlns:p14="http://schemas.microsoft.com/office/powerpoint/2010/main" val="13284942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49747"/>
            <a:fld id="{870308A7-DC8B-48A7-86C6-D70C82DE8ED6}" type="slidenum">
              <a:rPr lang="en-US">
                <a:solidFill>
                  <a:prstClr val="black"/>
                </a:solidFill>
                <a:latin typeface="Arial" panose="020B0604020202020204"/>
              </a:rPr>
              <a:pPr defTabSz="1349747"/>
              <a:t>13</a:t>
            </a:fld>
            <a:endParaRPr lang="en-US">
              <a:solidFill>
                <a:prstClr val="black"/>
              </a:solidFill>
              <a:latin typeface="Arial" panose="020B0604020202020204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765192716"/>
              </p:ext>
            </p:extLst>
          </p:nvPr>
        </p:nvGraphicFramePr>
        <p:xfrm>
          <a:off x="1624215" y="2909455"/>
          <a:ext cx="11822550" cy="49468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6" name="Picture 15">
            <a:extLst>
              <a:ext uri="{FF2B5EF4-FFF2-40B4-BE49-F238E27FC236}">
                <a16:creationId xmlns:a16="http://schemas.microsoft.com/office/drawing/2014/main" id="{EEA1CA4A-FBB7-447A-87FC-5D037C40E97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6746" t="2665" r="68254" b="68407"/>
          <a:stretch/>
        </p:blipFill>
        <p:spPr>
          <a:xfrm>
            <a:off x="1785042" y="3361967"/>
            <a:ext cx="766723" cy="621018"/>
          </a:xfrm>
          <a:prstGeom prst="ellipse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25661E1-F345-4CA7-90EC-9BFC023AF51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63333" t="18053" r="24394" b="59797"/>
          <a:stretch/>
        </p:blipFill>
        <p:spPr>
          <a:xfrm>
            <a:off x="2319853" y="4487528"/>
            <a:ext cx="587899" cy="742749"/>
          </a:xfrm>
          <a:prstGeom prst="ellipse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675E5E9-CAB1-48EE-A537-BC585CA9C67C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42427" y="5556627"/>
            <a:ext cx="742749" cy="742749"/>
          </a:xfrm>
          <a:prstGeom prst="ellipse">
            <a:avLst/>
          </a:prstGeom>
        </p:spPr>
      </p:pic>
      <p:pic>
        <p:nvPicPr>
          <p:cNvPr id="1034" name="Picture 10" descr="Image result for free vector images award">
            <a:extLst>
              <a:ext uri="{FF2B5EF4-FFF2-40B4-BE49-F238E27FC236}">
                <a16:creationId xmlns:a16="http://schemas.microsoft.com/office/drawing/2014/main" id="{2B7C80F8-C57D-4071-B616-12A2B848D6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67" t="10327" r="25137" b="51769"/>
          <a:stretch/>
        </p:blipFill>
        <p:spPr bwMode="auto">
          <a:xfrm>
            <a:off x="1898462" y="6826981"/>
            <a:ext cx="593704" cy="55451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0F0941CD-2FD1-4575-AAB8-5054E8BCD89F}"/>
              </a:ext>
            </a:extLst>
          </p:cNvPr>
          <p:cNvSpPr txBox="1">
            <a:spLocks/>
          </p:cNvSpPr>
          <p:nvPr/>
        </p:nvSpPr>
        <p:spPr>
          <a:xfrm>
            <a:off x="548111" y="129628"/>
            <a:ext cx="13407390" cy="1944159"/>
          </a:xfrm>
          <a:prstGeom prst="rect">
            <a:avLst/>
          </a:prstGeom>
        </p:spPr>
        <p:txBody>
          <a:bodyPr vert="horz" lIns="163731" tIns="81866" rIns="163731" bIns="81866" rtlCol="0" anchor="ctr">
            <a:normAutofit/>
          </a:bodyPr>
          <a:lstStyle>
            <a:lvl1pPr algn="l" defTabSz="1637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Strategy Elements</a:t>
            </a:r>
            <a:endParaRPr lang="en-US" sz="3400" b="0" i="1" dirty="0">
              <a:solidFill>
                <a:schemeClr val="accent2"/>
              </a:solidFill>
            </a:endParaRP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092F698D-88C6-4EE3-8884-4D8CA0D9A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03402" y="9322648"/>
            <a:ext cx="5348566" cy="535517"/>
          </a:xfrm>
        </p:spPr>
        <p:txBody>
          <a:bodyPr/>
          <a:lstStyle/>
          <a:p>
            <a:pPr defTabSz="1552691"/>
            <a:r>
              <a:rPr lang="en-US">
                <a:solidFill>
                  <a:prstClr val="black"/>
                </a:solidFill>
                <a:latin typeface="Arial" panose="020B0604020202020204"/>
              </a:rPr>
              <a:t>Toronto and Region Conservation Authority</a:t>
            </a:r>
          </a:p>
        </p:txBody>
      </p:sp>
    </p:spTree>
    <p:extLst>
      <p:ext uri="{BB962C8B-B14F-4D97-AF65-F5344CB8AC3E}">
        <p14:creationId xmlns:p14="http://schemas.microsoft.com/office/powerpoint/2010/main" val="41195423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52691"/>
            <a:r>
              <a:rPr lang="en-US">
                <a:solidFill>
                  <a:prstClr val="black"/>
                </a:solidFill>
                <a:latin typeface="Arial" panose="020B0604020202020204"/>
              </a:rPr>
              <a:t>Toronto and Region Conservation Authority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52691"/>
            <a:fld id="{870308A7-DC8B-48A7-86C6-D70C82DE8ED6}" type="slidenum">
              <a:rPr lang="en-US">
                <a:solidFill>
                  <a:prstClr val="black"/>
                </a:solidFill>
                <a:latin typeface="Arial" panose="020B0604020202020204"/>
              </a:rPr>
              <a:pPr defTabSz="1552691"/>
              <a:t>14</a:t>
            </a:fld>
            <a:endParaRPr lang="en-US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FCFBCB9-1943-4037-BE58-35ADCEAE360B}"/>
              </a:ext>
            </a:extLst>
          </p:cNvPr>
          <p:cNvSpPr txBox="1">
            <a:spLocks/>
          </p:cNvSpPr>
          <p:nvPr/>
        </p:nvSpPr>
        <p:spPr>
          <a:xfrm>
            <a:off x="744631" y="-214551"/>
            <a:ext cx="13407390" cy="1944159"/>
          </a:xfrm>
          <a:prstGeom prst="rect">
            <a:avLst/>
          </a:prstGeom>
        </p:spPr>
        <p:txBody>
          <a:bodyPr vert="horz" lIns="163731" tIns="81866" rIns="163731" bIns="81866" rtlCol="0" anchor="ctr">
            <a:normAutofit/>
          </a:bodyPr>
          <a:lstStyle>
            <a:lvl1pPr algn="l" defTabSz="1637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Project Scope</a:t>
            </a:r>
            <a:endParaRPr lang="en-US" sz="3400" b="0" i="1" dirty="0">
              <a:solidFill>
                <a:schemeClr val="accent2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6874970-8AD3-4BF3-86E2-1EDD8FC28C5A}"/>
              </a:ext>
            </a:extLst>
          </p:cNvPr>
          <p:cNvSpPr txBox="1">
            <a:spLocks/>
          </p:cNvSpPr>
          <p:nvPr/>
        </p:nvSpPr>
        <p:spPr>
          <a:xfrm>
            <a:off x="758206" y="1057979"/>
            <a:ext cx="13183295" cy="954292"/>
          </a:xfrm>
          <a:prstGeom prst="rect">
            <a:avLst/>
          </a:prstGeom>
        </p:spPr>
        <p:txBody>
          <a:bodyPr vert="horz" lIns="163764" tIns="81882" rIns="163764" bIns="81882" rtlCol="0" anchor="ctr">
            <a:normAutofit/>
          </a:bodyPr>
          <a:lstStyle>
            <a:lvl1pPr algn="l" defTabSz="16376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0" dirty="0">
                <a:solidFill>
                  <a:schemeClr val="accent1"/>
                </a:solidFill>
              </a:rPr>
              <a:t>Vehicle types addressed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649A190-AC55-4C02-BAC2-BD5B9AF6CE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9962" y="2130063"/>
            <a:ext cx="13990320" cy="73152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3200" b="1" dirty="0"/>
              <a:t>In Scope:</a:t>
            </a:r>
          </a:p>
          <a:p>
            <a:pPr marL="571500" indent="-571500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200" dirty="0"/>
              <a:t>Zero emission vehicles</a:t>
            </a:r>
          </a:p>
          <a:p>
            <a:pPr marL="571500" indent="-571500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200" dirty="0"/>
              <a:t>Light-duty class: Cars, Trucks, Vans</a:t>
            </a:r>
          </a:p>
          <a:p>
            <a:pPr marL="571500" indent="-571500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200" dirty="0"/>
              <a:t>Owned by general public and businesses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endParaRPr lang="en-US" sz="3200" dirty="0"/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sz="3200" b="1" dirty="0"/>
              <a:t>Not In Scope:</a:t>
            </a:r>
          </a:p>
          <a:p>
            <a:pPr marL="571500" indent="-571500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200" dirty="0"/>
              <a:t>Freight and heavy-duty</a:t>
            </a:r>
          </a:p>
          <a:p>
            <a:pPr marL="571500" indent="-571500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200" dirty="0"/>
              <a:t>Municipal fleet</a:t>
            </a:r>
          </a:p>
          <a:p>
            <a:pPr marL="571500" indent="-571500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200" dirty="0"/>
              <a:t>Transit</a:t>
            </a:r>
          </a:p>
          <a:p>
            <a:pPr marL="571500" indent="-571500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200" dirty="0"/>
              <a:t>Two-wheelers</a:t>
            </a:r>
          </a:p>
        </p:txBody>
      </p:sp>
    </p:spTree>
    <p:extLst>
      <p:ext uri="{BB962C8B-B14F-4D97-AF65-F5344CB8AC3E}">
        <p14:creationId xmlns:p14="http://schemas.microsoft.com/office/powerpoint/2010/main" val="30679346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7956814"/>
              </p:ext>
            </p:extLst>
          </p:nvPr>
        </p:nvGraphicFramePr>
        <p:xfrm>
          <a:off x="1034149" y="1858669"/>
          <a:ext cx="13407390" cy="681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3704086" y="9317178"/>
            <a:ext cx="737453" cy="535517"/>
          </a:xfrm>
        </p:spPr>
        <p:txBody>
          <a:bodyPr/>
          <a:lstStyle/>
          <a:p>
            <a:fld id="{870308A7-DC8B-48A7-86C6-D70C82DE8ED6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Left Brace 7"/>
          <p:cNvSpPr/>
          <p:nvPr/>
        </p:nvSpPr>
        <p:spPr>
          <a:xfrm rot="16200000">
            <a:off x="4565533" y="5060244"/>
            <a:ext cx="101220" cy="6094864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63721" tIns="81860" rIns="163721" bIns="81860" rtlCol="0" anchor="ctr"/>
          <a:lstStyle/>
          <a:p>
            <a:pPr algn="ctr" defTabSz="1637250"/>
            <a:endParaRPr lang="en-US" sz="3200">
              <a:ln w="28575">
                <a:solidFill>
                  <a:prstClr val="black"/>
                </a:solidFill>
              </a:ln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34942" y="8211269"/>
            <a:ext cx="3962399" cy="473095"/>
          </a:xfrm>
          <a:prstGeom prst="rect">
            <a:avLst/>
          </a:prstGeom>
          <a:noFill/>
        </p:spPr>
        <p:txBody>
          <a:bodyPr wrap="square" lIns="163721" tIns="81860" rIns="163721" bIns="81860" rtlCol="0">
            <a:spAutoFit/>
          </a:bodyPr>
          <a:lstStyle/>
          <a:p>
            <a:pPr algn="ctr" defTabSz="1637250"/>
            <a:r>
              <a:rPr lang="en-US" sz="2000" b="1">
                <a:solidFill>
                  <a:srgbClr val="2CACE3"/>
                </a:solidFill>
              </a:rPr>
              <a:t>Zero-Emission Vehicle (ZEV)</a:t>
            </a:r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503402" y="9322648"/>
            <a:ext cx="5348566" cy="535517"/>
          </a:xfrm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Toronto and Region Conservation Authority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796957" y="2908718"/>
            <a:ext cx="1617179" cy="1297051"/>
          </a:xfrm>
          <a:prstGeom prst="roundRect">
            <a:avLst>
              <a:gd name="adj" fmla="val 10000"/>
            </a:avLst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Rounded Rectangle 16"/>
          <p:cNvSpPr/>
          <p:nvPr/>
        </p:nvSpPr>
        <p:spPr>
          <a:xfrm>
            <a:off x="5901807" y="2889513"/>
            <a:ext cx="1701641" cy="1255942"/>
          </a:xfrm>
          <a:prstGeom prst="roundRect">
            <a:avLst>
              <a:gd name="adj" fmla="val 10000"/>
            </a:avLst>
          </a:prstGeom>
          <a:blipFill dpi="0"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b="-9267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2" name="Rounded Rectangle 21"/>
          <p:cNvSpPr/>
          <p:nvPr/>
        </p:nvSpPr>
        <p:spPr>
          <a:xfrm>
            <a:off x="12179025" y="2314842"/>
            <a:ext cx="1938440" cy="2247445"/>
          </a:xfrm>
          <a:prstGeom prst="roundRect">
            <a:avLst>
              <a:gd name="adj" fmla="val 10000"/>
            </a:avLst>
          </a:prstGeom>
          <a:solidFill>
            <a:schemeClr val="bg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Rounded Rectangle 13"/>
          <p:cNvSpPr/>
          <p:nvPr/>
        </p:nvSpPr>
        <p:spPr>
          <a:xfrm>
            <a:off x="1475989" y="2368528"/>
            <a:ext cx="1882169" cy="2057325"/>
          </a:xfrm>
          <a:prstGeom prst="roundRect">
            <a:avLst/>
          </a:prstGeom>
          <a:blipFill dpi="0"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2263" t="7652" r="-19151" b="5444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6" name="Rounded Rectangle 25"/>
          <p:cNvSpPr/>
          <p:nvPr/>
        </p:nvSpPr>
        <p:spPr>
          <a:xfrm>
            <a:off x="10041215" y="2290347"/>
            <a:ext cx="1910715" cy="2247445"/>
          </a:xfrm>
          <a:prstGeom prst="roundRect">
            <a:avLst>
              <a:gd name="adj" fmla="val 10000"/>
            </a:avLst>
          </a:prstGeom>
          <a:blipFill rotWithShape="1">
            <a:blip r:embed="rId11"/>
            <a:stretch>
              <a:fillRect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Rounded Rectangle 19"/>
          <p:cNvSpPr/>
          <p:nvPr/>
        </p:nvSpPr>
        <p:spPr>
          <a:xfrm>
            <a:off x="12226399" y="3027356"/>
            <a:ext cx="1729102" cy="1126436"/>
          </a:xfrm>
          <a:prstGeom prst="roundRect">
            <a:avLst>
              <a:gd name="adj" fmla="val 10000"/>
            </a:avLst>
          </a:prstGeom>
          <a:blipFill dpi="0"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9521" b="-11509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028" name="Picture 4" descr="Image result for biofuel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4996" y="2908743"/>
            <a:ext cx="1773103" cy="1138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768E0A96-0FBB-41E9-A011-0C5229B72D22}"/>
              </a:ext>
            </a:extLst>
          </p:cNvPr>
          <p:cNvSpPr txBox="1">
            <a:spLocks/>
          </p:cNvSpPr>
          <p:nvPr/>
        </p:nvSpPr>
        <p:spPr>
          <a:xfrm>
            <a:off x="744631" y="-214551"/>
            <a:ext cx="13407390" cy="1944159"/>
          </a:xfrm>
          <a:prstGeom prst="rect">
            <a:avLst/>
          </a:prstGeom>
        </p:spPr>
        <p:txBody>
          <a:bodyPr vert="horz" lIns="163731" tIns="81866" rIns="163731" bIns="81866" rtlCol="0" anchor="ctr">
            <a:normAutofit/>
          </a:bodyPr>
          <a:lstStyle>
            <a:lvl1pPr algn="l" defTabSz="1637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Project Scope</a:t>
            </a:r>
            <a:endParaRPr lang="en-US" sz="3400" b="0" i="1" dirty="0">
              <a:solidFill>
                <a:schemeClr val="accent2"/>
              </a:solidFill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7739EAEC-49A0-446E-AF83-6FB554BB33F3}"/>
              </a:ext>
            </a:extLst>
          </p:cNvPr>
          <p:cNvSpPr txBox="1">
            <a:spLocks/>
          </p:cNvSpPr>
          <p:nvPr/>
        </p:nvSpPr>
        <p:spPr>
          <a:xfrm>
            <a:off x="758206" y="1057979"/>
            <a:ext cx="13183295" cy="954292"/>
          </a:xfrm>
          <a:prstGeom prst="rect">
            <a:avLst/>
          </a:prstGeom>
        </p:spPr>
        <p:txBody>
          <a:bodyPr vert="horz" lIns="163764" tIns="81882" rIns="163764" bIns="81882" rtlCol="0" anchor="ctr">
            <a:normAutofit/>
          </a:bodyPr>
          <a:lstStyle>
            <a:lvl1pPr algn="l" defTabSz="16376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0" dirty="0">
                <a:solidFill>
                  <a:schemeClr val="accent1"/>
                </a:solidFill>
              </a:rPr>
              <a:t>Vehicle types addressed</a:t>
            </a:r>
          </a:p>
        </p:txBody>
      </p:sp>
    </p:spTree>
    <p:extLst>
      <p:ext uri="{BB962C8B-B14F-4D97-AF65-F5344CB8AC3E}">
        <p14:creationId xmlns:p14="http://schemas.microsoft.com/office/powerpoint/2010/main" val="30153408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9D9F162-026E-4F23-8DB9-45C71DB1C89A}"/>
              </a:ext>
            </a:extLst>
          </p:cNvPr>
          <p:cNvCxnSpPr>
            <a:cxnSpLocks/>
          </p:cNvCxnSpPr>
          <p:nvPr/>
        </p:nvCxnSpPr>
        <p:spPr>
          <a:xfrm>
            <a:off x="15304332" y="4418818"/>
            <a:ext cx="0" cy="2341580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503402" y="9322648"/>
            <a:ext cx="5348566" cy="535517"/>
          </a:xfrm>
        </p:spPr>
        <p:txBody>
          <a:bodyPr/>
          <a:lstStyle/>
          <a:p>
            <a:pPr defTabSz="1552691"/>
            <a:r>
              <a:rPr lang="en-US">
                <a:solidFill>
                  <a:prstClr val="black"/>
                </a:solidFill>
                <a:latin typeface="Arial" panose="020B0604020202020204"/>
              </a:rPr>
              <a:t>Toronto and Region Conservation Authority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52691"/>
            <a:fld id="{870308A7-DC8B-48A7-86C6-D70C82DE8ED6}" type="slidenum">
              <a:rPr lang="en-US">
                <a:solidFill>
                  <a:prstClr val="black"/>
                </a:solidFill>
                <a:latin typeface="Arial" panose="020B0604020202020204"/>
              </a:rPr>
              <a:pPr defTabSz="1552691"/>
              <a:t>16</a:t>
            </a:fld>
            <a:endParaRPr lang="en-US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B8DBFF7-591B-45B7-915F-D67FC2BDCFFF}"/>
              </a:ext>
            </a:extLst>
          </p:cNvPr>
          <p:cNvSpPr txBox="1">
            <a:spLocks/>
          </p:cNvSpPr>
          <p:nvPr/>
        </p:nvSpPr>
        <p:spPr>
          <a:xfrm>
            <a:off x="284003" y="402068"/>
            <a:ext cx="13407390" cy="954292"/>
          </a:xfrm>
          <a:prstGeom prst="rect">
            <a:avLst/>
          </a:prstGeom>
        </p:spPr>
        <p:txBody>
          <a:bodyPr vert="horz" lIns="163764" tIns="81882" rIns="163764" bIns="81882" rtlCol="0" anchor="ctr">
            <a:normAutofit/>
          </a:bodyPr>
          <a:lstStyle>
            <a:lvl1pPr algn="l" defTabSz="16376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Workplan</a:t>
            </a: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32F8CCD6-CDD0-42B7-B342-4F6611E13FC4}"/>
              </a:ext>
            </a:extLst>
          </p:cNvPr>
          <p:cNvSpPr/>
          <p:nvPr/>
        </p:nvSpPr>
        <p:spPr>
          <a:xfrm>
            <a:off x="4965699" y="6475208"/>
            <a:ext cx="10565365" cy="1209966"/>
          </a:xfrm>
          <a:prstGeom prst="rightArrow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>
                <a:solidFill>
                  <a:schemeClr val="lt1"/>
                </a:solidFill>
              </a:rPr>
              <a:t>Phase 3:</a:t>
            </a:r>
          </a:p>
          <a:p>
            <a:pPr algn="ctr"/>
            <a:r>
              <a:rPr lang="en-US" sz="1800" b="1">
                <a:solidFill>
                  <a:schemeClr val="lt1"/>
                </a:solidFill>
              </a:rPr>
              <a:t>Strategy Development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E799319A-DA77-450D-ACCD-9F4A0C713B6B}"/>
              </a:ext>
            </a:extLst>
          </p:cNvPr>
          <p:cNvSpPr/>
          <p:nvPr/>
        </p:nvSpPr>
        <p:spPr>
          <a:xfrm>
            <a:off x="2159000" y="6475208"/>
            <a:ext cx="3495828" cy="1209966"/>
          </a:xfrm>
          <a:prstGeom prst="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     </a:t>
            </a:r>
            <a:r>
              <a:rPr lang="en-US" sz="1800" b="1" dirty="0"/>
              <a:t>Phase 2:</a:t>
            </a:r>
          </a:p>
          <a:p>
            <a:pPr algn="ctr"/>
            <a:r>
              <a:rPr lang="en-US" sz="1800" b="1" dirty="0"/>
              <a:t>Background Research</a:t>
            </a:r>
            <a:endParaRPr lang="en-US" sz="2000" b="1" dirty="0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B26F680C-BF85-42D0-A424-CE0F01F05901}"/>
              </a:ext>
            </a:extLst>
          </p:cNvPr>
          <p:cNvSpPr/>
          <p:nvPr/>
        </p:nvSpPr>
        <p:spPr>
          <a:xfrm>
            <a:off x="284002" y="6475208"/>
            <a:ext cx="2225677" cy="1209966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/>
              <a:t>Phase 1: </a:t>
            </a:r>
          </a:p>
          <a:p>
            <a:pPr algn="ctr"/>
            <a:r>
              <a:rPr lang="en-US" sz="1800" b="1" dirty="0"/>
              <a:t>Mapping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6370489-240F-494C-99D2-0F0A63C6FC9D}"/>
              </a:ext>
            </a:extLst>
          </p:cNvPr>
          <p:cNvCxnSpPr>
            <a:cxnSpLocks/>
          </p:cNvCxnSpPr>
          <p:nvPr/>
        </p:nvCxnSpPr>
        <p:spPr>
          <a:xfrm>
            <a:off x="284003" y="4368800"/>
            <a:ext cx="0" cy="2324100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57CB59E-B654-4AD5-89E2-960CA64F14AB}"/>
              </a:ext>
            </a:extLst>
          </p:cNvPr>
          <p:cNvSpPr txBox="1"/>
          <p:nvPr/>
        </p:nvSpPr>
        <p:spPr>
          <a:xfrm rot="19423809">
            <a:off x="-173454" y="3507949"/>
            <a:ext cx="20243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</a:rPr>
              <a:t>Q2 2018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204ACB9-388C-411B-A155-6A301EB37FC3}"/>
              </a:ext>
            </a:extLst>
          </p:cNvPr>
          <p:cNvCxnSpPr>
            <a:cxnSpLocks/>
          </p:cNvCxnSpPr>
          <p:nvPr/>
        </p:nvCxnSpPr>
        <p:spPr>
          <a:xfrm>
            <a:off x="2304812" y="4462084"/>
            <a:ext cx="0" cy="2248297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F3193C7A-B66B-45D9-9760-364AE50D6E43}"/>
              </a:ext>
            </a:extLst>
          </p:cNvPr>
          <p:cNvSpPr txBox="1"/>
          <p:nvPr/>
        </p:nvSpPr>
        <p:spPr>
          <a:xfrm rot="19423809">
            <a:off x="1847355" y="3525430"/>
            <a:ext cx="20243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accent1"/>
                </a:solidFill>
              </a:rPr>
              <a:t>Q3 2018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20DF92E-6135-466B-B5A9-2E757848A9B1}"/>
              </a:ext>
            </a:extLst>
          </p:cNvPr>
          <p:cNvCxnSpPr>
            <a:cxnSpLocks/>
          </p:cNvCxnSpPr>
          <p:nvPr/>
        </p:nvCxnSpPr>
        <p:spPr>
          <a:xfrm>
            <a:off x="5421491" y="4379596"/>
            <a:ext cx="0" cy="2330784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A8144B8B-55AC-4B30-9CE1-A06FE69A5B1E}"/>
              </a:ext>
            </a:extLst>
          </p:cNvPr>
          <p:cNvSpPr txBox="1"/>
          <p:nvPr/>
        </p:nvSpPr>
        <p:spPr>
          <a:xfrm rot="19423809">
            <a:off x="5041081" y="3458667"/>
            <a:ext cx="20243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</a:rPr>
              <a:t>Q2 2019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BF793F6-83E7-4EE6-877F-508078E496D8}"/>
              </a:ext>
            </a:extLst>
          </p:cNvPr>
          <p:cNvSpPr txBox="1"/>
          <p:nvPr/>
        </p:nvSpPr>
        <p:spPr>
          <a:xfrm rot="19423809">
            <a:off x="14398322" y="3525429"/>
            <a:ext cx="20243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</a:rPr>
              <a:t>Q4 2020</a:t>
            </a: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81008D7B-2537-49D1-BEA6-3920AA625CBB}"/>
              </a:ext>
            </a:extLst>
          </p:cNvPr>
          <p:cNvCxnSpPr>
            <a:cxnSpLocks/>
          </p:cNvCxnSpPr>
          <p:nvPr/>
        </p:nvCxnSpPr>
        <p:spPr>
          <a:xfrm>
            <a:off x="4080784" y="4897268"/>
            <a:ext cx="4098" cy="14758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A3675306-EB6C-4B0C-B224-158FB1EC47B3}"/>
              </a:ext>
            </a:extLst>
          </p:cNvPr>
          <p:cNvSpPr txBox="1"/>
          <p:nvPr/>
        </p:nvSpPr>
        <p:spPr>
          <a:xfrm>
            <a:off x="2301119" y="5069998"/>
            <a:ext cx="17995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chemeClr val="accent1"/>
                </a:solidFill>
              </a:rPr>
              <a:t>Stakeholder interviews and Secondary Research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BA680EB9-F5B3-4D1F-8B0E-2389C872C3F1}"/>
              </a:ext>
            </a:extLst>
          </p:cNvPr>
          <p:cNvSpPr txBox="1"/>
          <p:nvPr/>
        </p:nvSpPr>
        <p:spPr>
          <a:xfrm>
            <a:off x="4088178" y="5069998"/>
            <a:ext cx="1317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chemeClr val="accent1"/>
                </a:solidFill>
              </a:rPr>
              <a:t>Report Synthesis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A577BB08-ABD7-423C-B003-3055A09DDFC6}"/>
              </a:ext>
            </a:extLst>
          </p:cNvPr>
          <p:cNvSpPr txBox="1"/>
          <p:nvPr/>
        </p:nvSpPr>
        <p:spPr>
          <a:xfrm>
            <a:off x="284004" y="5069998"/>
            <a:ext cx="2020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1"/>
                </a:solidFill>
              </a:rPr>
              <a:t>Existing Charging Infrastructure Mapping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AA32D89-ED50-4E3B-AD0B-9F8977662AB9}"/>
              </a:ext>
            </a:extLst>
          </p:cNvPr>
          <p:cNvSpPr txBox="1"/>
          <p:nvPr/>
        </p:nvSpPr>
        <p:spPr>
          <a:xfrm>
            <a:off x="5424554" y="5069998"/>
            <a:ext cx="12003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chemeClr val="accent1"/>
                </a:solidFill>
              </a:rPr>
              <a:t>ZEV Strategy Project Inception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7F27B2A-D80E-40B0-B41E-3F8287E37E31}"/>
              </a:ext>
            </a:extLst>
          </p:cNvPr>
          <p:cNvSpPr txBox="1"/>
          <p:nvPr/>
        </p:nvSpPr>
        <p:spPr>
          <a:xfrm>
            <a:off x="6630509" y="5069998"/>
            <a:ext cx="12979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chemeClr val="accent1"/>
                </a:solidFill>
              </a:rPr>
              <a:t>Policy Alignment Mapping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C5779C0-AA27-4C05-A385-59AC0F7F9EFE}"/>
              </a:ext>
            </a:extLst>
          </p:cNvPr>
          <p:cNvSpPr txBox="1"/>
          <p:nvPr/>
        </p:nvSpPr>
        <p:spPr>
          <a:xfrm>
            <a:off x="7899400" y="5069998"/>
            <a:ext cx="24000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chemeClr val="accent1"/>
                </a:solidFill>
              </a:rPr>
              <a:t>Research and Data Analysis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E730D8A-C0B1-4F36-8FC2-03B24D202418}"/>
              </a:ext>
            </a:extLst>
          </p:cNvPr>
          <p:cNvSpPr txBox="1"/>
          <p:nvPr/>
        </p:nvSpPr>
        <p:spPr>
          <a:xfrm>
            <a:off x="10302499" y="5069998"/>
            <a:ext cx="14422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chemeClr val="accent1"/>
                </a:solidFill>
              </a:rPr>
              <a:t>Action Prioritization Workshop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AA81B4F-E822-464F-8C67-8E69ABDB399B}"/>
              </a:ext>
            </a:extLst>
          </p:cNvPr>
          <p:cNvSpPr txBox="1"/>
          <p:nvPr/>
        </p:nvSpPr>
        <p:spPr>
          <a:xfrm>
            <a:off x="11755157" y="5069998"/>
            <a:ext cx="9395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1"/>
                </a:solidFill>
              </a:rPr>
              <a:t>Focus Groups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75402E6-621A-4313-AF69-0A536F56DE8C}"/>
              </a:ext>
            </a:extLst>
          </p:cNvPr>
          <p:cNvSpPr txBox="1"/>
          <p:nvPr/>
        </p:nvSpPr>
        <p:spPr>
          <a:xfrm>
            <a:off x="13820270" y="5069998"/>
            <a:ext cx="14405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chemeClr val="accent1"/>
                </a:solidFill>
              </a:rPr>
              <a:t>Strategy</a:t>
            </a:r>
          </a:p>
          <a:p>
            <a:pPr algn="ctr"/>
            <a:r>
              <a:rPr lang="en-US" sz="1600" b="1">
                <a:solidFill>
                  <a:schemeClr val="accent1"/>
                </a:solidFill>
              </a:rPr>
              <a:t>Synthesis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A5A9DDA-466A-4F44-9CB4-59AC0B1D3B85}"/>
              </a:ext>
            </a:extLst>
          </p:cNvPr>
          <p:cNvSpPr txBox="1"/>
          <p:nvPr/>
        </p:nvSpPr>
        <p:spPr>
          <a:xfrm>
            <a:off x="12694739" y="5069998"/>
            <a:ext cx="11369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chemeClr val="accent1"/>
                </a:solidFill>
              </a:rPr>
              <a:t>Final Comment Period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AB3F3A34-8F5C-46C2-8F66-D4B7F102346B}"/>
              </a:ext>
            </a:extLst>
          </p:cNvPr>
          <p:cNvCxnSpPr>
            <a:cxnSpLocks/>
          </p:cNvCxnSpPr>
          <p:nvPr/>
        </p:nvCxnSpPr>
        <p:spPr>
          <a:xfrm>
            <a:off x="6626929" y="4897268"/>
            <a:ext cx="4098" cy="14758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80DE535D-59D7-4889-9F54-2E7746FE8CA6}"/>
              </a:ext>
            </a:extLst>
          </p:cNvPr>
          <p:cNvCxnSpPr>
            <a:cxnSpLocks/>
          </p:cNvCxnSpPr>
          <p:nvPr/>
        </p:nvCxnSpPr>
        <p:spPr>
          <a:xfrm>
            <a:off x="7909100" y="4897268"/>
            <a:ext cx="4098" cy="14758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AD2281C6-69B9-4194-90F7-3E2033EAAD91}"/>
              </a:ext>
            </a:extLst>
          </p:cNvPr>
          <p:cNvCxnSpPr>
            <a:cxnSpLocks/>
          </p:cNvCxnSpPr>
          <p:nvPr/>
        </p:nvCxnSpPr>
        <p:spPr>
          <a:xfrm>
            <a:off x="10284392" y="4897268"/>
            <a:ext cx="4098" cy="14758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234A4366-2A33-4BBD-AD4A-925CBDF3481C}"/>
              </a:ext>
            </a:extLst>
          </p:cNvPr>
          <p:cNvCxnSpPr>
            <a:cxnSpLocks/>
          </p:cNvCxnSpPr>
          <p:nvPr/>
        </p:nvCxnSpPr>
        <p:spPr>
          <a:xfrm>
            <a:off x="11744742" y="4897268"/>
            <a:ext cx="4098" cy="14758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9BCC2A11-8F84-44F2-81A4-8145D642AF70}"/>
              </a:ext>
            </a:extLst>
          </p:cNvPr>
          <p:cNvCxnSpPr>
            <a:cxnSpLocks/>
          </p:cNvCxnSpPr>
          <p:nvPr/>
        </p:nvCxnSpPr>
        <p:spPr>
          <a:xfrm>
            <a:off x="12684324" y="4897268"/>
            <a:ext cx="4098" cy="14758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0DE00451-5DCE-49A8-857D-C2A4B26D926E}"/>
              </a:ext>
            </a:extLst>
          </p:cNvPr>
          <p:cNvCxnSpPr>
            <a:cxnSpLocks/>
          </p:cNvCxnSpPr>
          <p:nvPr/>
        </p:nvCxnSpPr>
        <p:spPr>
          <a:xfrm>
            <a:off x="13831567" y="4897268"/>
            <a:ext cx="4098" cy="14758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Arrow: Down 35">
            <a:extLst>
              <a:ext uri="{FF2B5EF4-FFF2-40B4-BE49-F238E27FC236}">
                <a16:creationId xmlns:a16="http://schemas.microsoft.com/office/drawing/2014/main" id="{F9414A29-45EE-4186-85C6-FABB20A5D334}"/>
              </a:ext>
            </a:extLst>
          </p:cNvPr>
          <p:cNvSpPr/>
          <p:nvPr/>
        </p:nvSpPr>
        <p:spPr>
          <a:xfrm flipV="1">
            <a:off x="7673599" y="7644401"/>
            <a:ext cx="451602" cy="535517"/>
          </a:xfrm>
          <a:prstGeom prst="downArrow">
            <a:avLst/>
          </a:prstGeom>
          <a:solidFill>
            <a:srgbClr val="E75F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0C0DED3-8D68-4D2C-8BBE-02A065F1FE0A}"/>
              </a:ext>
            </a:extLst>
          </p:cNvPr>
          <p:cNvSpPr txBox="1"/>
          <p:nvPr/>
        </p:nvSpPr>
        <p:spPr>
          <a:xfrm>
            <a:off x="6972300" y="8179918"/>
            <a:ext cx="18542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E75F29"/>
                </a:solidFill>
              </a:rPr>
              <a:t>WE ARE HERE</a:t>
            </a:r>
          </a:p>
        </p:txBody>
      </p:sp>
    </p:spTree>
    <p:extLst>
      <p:ext uri="{BB962C8B-B14F-4D97-AF65-F5344CB8AC3E}">
        <p14:creationId xmlns:p14="http://schemas.microsoft.com/office/powerpoint/2010/main" val="27435191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52691"/>
            <a:r>
              <a:rPr lang="en-US">
                <a:solidFill>
                  <a:prstClr val="black"/>
                </a:solidFill>
                <a:latin typeface="Arial" panose="020B0604020202020204"/>
              </a:rPr>
              <a:t>Toronto and Region Conservation Authority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52691"/>
            <a:fld id="{870308A7-DC8B-48A7-86C6-D70C82DE8ED6}" type="slidenum">
              <a:rPr lang="en-US">
                <a:solidFill>
                  <a:prstClr val="black"/>
                </a:solidFill>
                <a:latin typeface="Arial" panose="020B0604020202020204"/>
              </a:rPr>
              <a:pPr defTabSz="1552691"/>
              <a:t>17</a:t>
            </a:fld>
            <a:endParaRPr lang="en-US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FCFBCB9-1943-4037-BE58-35ADCEAE360B}"/>
              </a:ext>
            </a:extLst>
          </p:cNvPr>
          <p:cNvSpPr txBox="1">
            <a:spLocks/>
          </p:cNvSpPr>
          <p:nvPr/>
        </p:nvSpPr>
        <p:spPr>
          <a:xfrm>
            <a:off x="549300" y="306458"/>
            <a:ext cx="13407390" cy="1944159"/>
          </a:xfrm>
          <a:prstGeom prst="rect">
            <a:avLst/>
          </a:prstGeom>
        </p:spPr>
        <p:txBody>
          <a:bodyPr vert="horz" lIns="163731" tIns="81866" rIns="163731" bIns="81866" rtlCol="0" anchor="ctr">
            <a:normAutofit/>
          </a:bodyPr>
          <a:lstStyle>
            <a:lvl1pPr algn="l" defTabSz="1637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Policy Alignment Mapping</a:t>
            </a:r>
            <a:endParaRPr lang="en-US" sz="3400" b="0" i="1" dirty="0">
              <a:solidFill>
                <a:schemeClr val="accent2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839A51C-95D4-48EF-88AB-88B41689D7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8681"/>
          <a:stretch/>
        </p:blipFill>
        <p:spPr>
          <a:xfrm>
            <a:off x="11108003" y="5748692"/>
            <a:ext cx="3048000" cy="70485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3AE6456-5336-4A3E-9533-A163403408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2397" y="5043843"/>
            <a:ext cx="1964339" cy="704851"/>
          </a:xfrm>
          <a:prstGeom prst="rect">
            <a:avLst/>
          </a:prstGeom>
        </p:spPr>
      </p:pic>
      <p:pic>
        <p:nvPicPr>
          <p:cNvPr id="2050" name="Picture 2" descr="Image result for city of mississauga">
            <a:extLst>
              <a:ext uri="{FF2B5EF4-FFF2-40B4-BE49-F238E27FC236}">
                <a16:creationId xmlns:a16="http://schemas.microsoft.com/office/drawing/2014/main" id="{F272804F-6D2A-46C1-A5FB-FD1FF4E32A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847" y="5643840"/>
            <a:ext cx="1450807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town of caledon">
            <a:extLst>
              <a:ext uri="{FF2B5EF4-FFF2-40B4-BE49-F238E27FC236}">
                <a16:creationId xmlns:a16="http://schemas.microsoft.com/office/drawing/2014/main" id="{35E61AEB-81F5-4993-9990-AE7512257B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5119" y="5043843"/>
            <a:ext cx="2197352" cy="704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B7CE0F4-F352-4526-A3F5-B0A82F27D153}"/>
              </a:ext>
            </a:extLst>
          </p:cNvPr>
          <p:cNvSpPr txBox="1"/>
          <p:nvPr/>
        </p:nvSpPr>
        <p:spPr>
          <a:xfrm>
            <a:off x="5086378" y="7126870"/>
            <a:ext cx="4842933" cy="1200329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i="1" dirty="0">
                <a:solidFill>
                  <a:schemeClr val="accent5"/>
                </a:solidFill>
              </a:rPr>
              <a:t>Alignment to ZEV Strategy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C809BCE-1A75-46FC-80A0-AEF8268CB114}"/>
              </a:ext>
            </a:extLst>
          </p:cNvPr>
          <p:cNvSpPr txBox="1"/>
          <p:nvPr/>
        </p:nvSpPr>
        <p:spPr>
          <a:xfrm>
            <a:off x="11705419" y="3355617"/>
            <a:ext cx="101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chemeClr val="bg2">
                    <a:lumMod val="50000"/>
                  </a:schemeClr>
                </a:solidFill>
              </a:rPr>
              <a:t>Official Plan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EC9E2B5-3E25-4CCF-8D83-9EBA449974A0}"/>
              </a:ext>
            </a:extLst>
          </p:cNvPr>
          <p:cNvSpPr txBox="1"/>
          <p:nvPr/>
        </p:nvSpPr>
        <p:spPr>
          <a:xfrm>
            <a:off x="12517703" y="3497260"/>
            <a:ext cx="23323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chemeClr val="bg2">
                    <a:lumMod val="50000"/>
                  </a:schemeClr>
                </a:solidFill>
              </a:rPr>
              <a:t>Long Range Transportation Plan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5A71989-D224-4E3E-B7DA-47C6A30724CD}"/>
              </a:ext>
            </a:extLst>
          </p:cNvPr>
          <p:cNvSpPr txBox="1"/>
          <p:nvPr/>
        </p:nvSpPr>
        <p:spPr>
          <a:xfrm>
            <a:off x="13045382" y="4128544"/>
            <a:ext cx="23323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chemeClr val="bg2">
                    <a:lumMod val="50000"/>
                  </a:schemeClr>
                </a:solidFill>
              </a:rPr>
              <a:t>Sustainable Transportation Strategy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60A12EA-881F-4216-86E2-7E7F511F83AE}"/>
              </a:ext>
            </a:extLst>
          </p:cNvPr>
          <p:cNvSpPr txBox="1"/>
          <p:nvPr/>
        </p:nvSpPr>
        <p:spPr>
          <a:xfrm>
            <a:off x="13514567" y="5122274"/>
            <a:ext cx="23323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chemeClr val="bg2">
                    <a:lumMod val="50000"/>
                  </a:schemeClr>
                </a:solidFill>
              </a:rPr>
              <a:t>Goods Movement Strategic Plan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18C32A8-E20F-4BFA-82FB-1ACF72B4B636}"/>
              </a:ext>
            </a:extLst>
          </p:cNvPr>
          <p:cNvCxnSpPr>
            <a:cxnSpLocks/>
          </p:cNvCxnSpPr>
          <p:nvPr/>
        </p:nvCxnSpPr>
        <p:spPr>
          <a:xfrm>
            <a:off x="12251003" y="4125079"/>
            <a:ext cx="0" cy="1040239"/>
          </a:xfrm>
          <a:prstGeom prst="line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4F8FCA4-2EBA-4ABD-8585-D25E46A85805}"/>
              </a:ext>
            </a:extLst>
          </p:cNvPr>
          <p:cNvCxnSpPr>
            <a:cxnSpLocks/>
          </p:cNvCxnSpPr>
          <p:nvPr/>
        </p:nvCxnSpPr>
        <p:spPr>
          <a:xfrm flipH="1">
            <a:off x="12721419" y="4128544"/>
            <a:ext cx="323964" cy="1106503"/>
          </a:xfrm>
          <a:prstGeom prst="line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3CD9D42-ACE5-42B1-82B5-18F2E99C4CFB}"/>
              </a:ext>
            </a:extLst>
          </p:cNvPr>
          <p:cNvCxnSpPr>
            <a:cxnSpLocks/>
          </p:cNvCxnSpPr>
          <p:nvPr/>
        </p:nvCxnSpPr>
        <p:spPr>
          <a:xfrm flipH="1">
            <a:off x="13108221" y="4715159"/>
            <a:ext cx="343509" cy="681108"/>
          </a:xfrm>
          <a:prstGeom prst="line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39E99E1-71D2-46A4-BF46-D6F5CC5A8617}"/>
              </a:ext>
            </a:extLst>
          </p:cNvPr>
          <p:cNvCxnSpPr>
            <a:cxnSpLocks/>
          </p:cNvCxnSpPr>
          <p:nvPr/>
        </p:nvCxnSpPr>
        <p:spPr>
          <a:xfrm flipH="1">
            <a:off x="13451729" y="5396267"/>
            <a:ext cx="346432" cy="247573"/>
          </a:xfrm>
          <a:prstGeom prst="line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63E505D4-4CBB-4415-9E72-E83280EEBB8B}"/>
              </a:ext>
            </a:extLst>
          </p:cNvPr>
          <p:cNvSpPr txBox="1"/>
          <p:nvPr/>
        </p:nvSpPr>
        <p:spPr>
          <a:xfrm>
            <a:off x="9744675" y="3466478"/>
            <a:ext cx="21358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chemeClr val="bg2">
                    <a:lumMod val="50000"/>
                  </a:schemeClr>
                </a:solidFill>
              </a:rPr>
              <a:t>Corporate Greenhouse Gas Reduction Framework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E07A99B-1843-427D-82EF-3B7CEED68516}"/>
              </a:ext>
            </a:extLst>
          </p:cNvPr>
          <p:cNvCxnSpPr>
            <a:cxnSpLocks/>
          </p:cNvCxnSpPr>
          <p:nvPr/>
        </p:nvCxnSpPr>
        <p:spPr>
          <a:xfrm flipH="1">
            <a:off x="10232471" y="4618464"/>
            <a:ext cx="320615" cy="291320"/>
          </a:xfrm>
          <a:prstGeom prst="line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7BA283CE-70BD-4993-A994-3C8CAD195464}"/>
              </a:ext>
            </a:extLst>
          </p:cNvPr>
          <p:cNvSpPr txBox="1"/>
          <p:nvPr/>
        </p:nvSpPr>
        <p:spPr>
          <a:xfrm>
            <a:off x="9133795" y="2442394"/>
            <a:ext cx="2069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chemeClr val="bg2">
                    <a:lumMod val="50000"/>
                  </a:schemeClr>
                </a:solidFill>
              </a:rPr>
              <a:t>Community Climate Change Action Plan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87DFEFD6-97A0-4E32-88F2-39731FEBB177}"/>
              </a:ext>
            </a:extLst>
          </p:cNvPr>
          <p:cNvCxnSpPr>
            <a:cxnSpLocks/>
          </p:cNvCxnSpPr>
          <p:nvPr/>
        </p:nvCxnSpPr>
        <p:spPr>
          <a:xfrm flipH="1">
            <a:off x="9569255" y="3433754"/>
            <a:ext cx="232512" cy="1129710"/>
          </a:xfrm>
          <a:prstGeom prst="line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45AD1F5E-43F6-444C-9CF8-9B557FFC9131}"/>
              </a:ext>
            </a:extLst>
          </p:cNvPr>
          <p:cNvSpPr txBox="1"/>
          <p:nvPr/>
        </p:nvSpPr>
        <p:spPr>
          <a:xfrm>
            <a:off x="7252995" y="3406197"/>
            <a:ext cx="101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chemeClr val="bg2">
                    <a:lumMod val="50000"/>
                  </a:schemeClr>
                </a:solidFill>
              </a:rPr>
              <a:t>Official Plan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1E038802-319D-4158-B408-93AE00DF1FF0}"/>
              </a:ext>
            </a:extLst>
          </p:cNvPr>
          <p:cNvCxnSpPr>
            <a:cxnSpLocks/>
          </p:cNvCxnSpPr>
          <p:nvPr/>
        </p:nvCxnSpPr>
        <p:spPr>
          <a:xfrm>
            <a:off x="7882563" y="4043344"/>
            <a:ext cx="450393" cy="809310"/>
          </a:xfrm>
          <a:prstGeom prst="line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A314D1BA-B398-4E68-9B77-9951FD4090B7}"/>
              </a:ext>
            </a:extLst>
          </p:cNvPr>
          <p:cNvCxnSpPr>
            <a:cxnSpLocks/>
          </p:cNvCxnSpPr>
          <p:nvPr/>
        </p:nvCxnSpPr>
        <p:spPr>
          <a:xfrm>
            <a:off x="8726655" y="3648005"/>
            <a:ext cx="207056" cy="954149"/>
          </a:xfrm>
          <a:prstGeom prst="line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720AB5FF-A280-4BA1-BE24-779DE88FA35E}"/>
              </a:ext>
            </a:extLst>
          </p:cNvPr>
          <p:cNvSpPr txBox="1"/>
          <p:nvPr/>
        </p:nvSpPr>
        <p:spPr>
          <a:xfrm>
            <a:off x="5712886" y="2455731"/>
            <a:ext cx="21973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chemeClr val="bg2">
                    <a:lumMod val="50000"/>
                  </a:schemeClr>
                </a:solidFill>
              </a:rPr>
              <a:t>Community Energy and Emissions Reduction Plan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9D885B3D-A90A-4010-9ACA-EC460F2864E4}"/>
              </a:ext>
            </a:extLst>
          </p:cNvPr>
          <p:cNvCxnSpPr>
            <a:cxnSpLocks/>
          </p:cNvCxnSpPr>
          <p:nvPr/>
        </p:nvCxnSpPr>
        <p:spPr>
          <a:xfrm flipH="1">
            <a:off x="6255019" y="3368013"/>
            <a:ext cx="560335" cy="1250451"/>
          </a:xfrm>
          <a:prstGeom prst="line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515D81F6-1AF7-4666-B139-B9BAF1B44819}"/>
              </a:ext>
            </a:extLst>
          </p:cNvPr>
          <p:cNvSpPr txBox="1"/>
          <p:nvPr/>
        </p:nvSpPr>
        <p:spPr>
          <a:xfrm>
            <a:off x="4812381" y="3309816"/>
            <a:ext cx="1663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chemeClr val="bg2">
                    <a:lumMod val="50000"/>
                  </a:schemeClr>
                </a:solidFill>
              </a:rPr>
              <a:t>Environmental Master Plan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64248CDF-69DD-44CA-ADFE-E48C3ACA3CA7}"/>
              </a:ext>
            </a:extLst>
          </p:cNvPr>
          <p:cNvCxnSpPr>
            <a:cxnSpLocks/>
          </p:cNvCxnSpPr>
          <p:nvPr/>
        </p:nvCxnSpPr>
        <p:spPr>
          <a:xfrm flipH="1">
            <a:off x="5559623" y="4043344"/>
            <a:ext cx="66034" cy="461020"/>
          </a:xfrm>
          <a:prstGeom prst="line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66E95150-B62A-48C6-82E8-A00C349262E4}"/>
              </a:ext>
            </a:extLst>
          </p:cNvPr>
          <p:cNvCxnSpPr>
            <a:cxnSpLocks/>
          </p:cNvCxnSpPr>
          <p:nvPr/>
        </p:nvCxnSpPr>
        <p:spPr>
          <a:xfrm>
            <a:off x="4711296" y="3309816"/>
            <a:ext cx="155071" cy="1233593"/>
          </a:xfrm>
          <a:prstGeom prst="line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268E7055-7604-4981-A3F7-02A35F67E419}"/>
              </a:ext>
            </a:extLst>
          </p:cNvPr>
          <p:cNvSpPr txBox="1"/>
          <p:nvPr/>
        </p:nvSpPr>
        <p:spPr>
          <a:xfrm>
            <a:off x="3240853" y="3118751"/>
            <a:ext cx="101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chemeClr val="bg2">
                    <a:lumMod val="50000"/>
                  </a:schemeClr>
                </a:solidFill>
              </a:rPr>
              <a:t>Official Plan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B05D9C68-8BAC-4B5D-9E28-7E7235BCC99B}"/>
              </a:ext>
            </a:extLst>
          </p:cNvPr>
          <p:cNvCxnSpPr>
            <a:cxnSpLocks/>
          </p:cNvCxnSpPr>
          <p:nvPr/>
        </p:nvCxnSpPr>
        <p:spPr>
          <a:xfrm>
            <a:off x="3748853" y="3897554"/>
            <a:ext cx="713544" cy="784241"/>
          </a:xfrm>
          <a:prstGeom prst="line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684853C3-8CA9-4936-8766-287688E88A17}"/>
              </a:ext>
            </a:extLst>
          </p:cNvPr>
          <p:cNvSpPr txBox="1"/>
          <p:nvPr/>
        </p:nvSpPr>
        <p:spPr>
          <a:xfrm>
            <a:off x="1869741" y="2941663"/>
            <a:ext cx="13939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chemeClr val="bg2">
                    <a:lumMod val="50000"/>
                  </a:schemeClr>
                </a:solidFill>
              </a:rPr>
              <a:t>Smart Cities Master Plan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25E91D40-5DDF-455D-B06E-DD23CD26DCDB}"/>
              </a:ext>
            </a:extLst>
          </p:cNvPr>
          <p:cNvCxnSpPr>
            <a:cxnSpLocks/>
          </p:cNvCxnSpPr>
          <p:nvPr/>
        </p:nvCxnSpPr>
        <p:spPr>
          <a:xfrm flipH="1">
            <a:off x="2446475" y="3602203"/>
            <a:ext cx="120220" cy="1632844"/>
          </a:xfrm>
          <a:prstGeom prst="line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BCB3F1EF-4A61-48BF-9555-7AAA69C436AC}"/>
              </a:ext>
            </a:extLst>
          </p:cNvPr>
          <p:cNvSpPr txBox="1"/>
          <p:nvPr/>
        </p:nvSpPr>
        <p:spPr>
          <a:xfrm>
            <a:off x="761730" y="3365297"/>
            <a:ext cx="14508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chemeClr val="bg2">
                    <a:lumMod val="50000"/>
                  </a:schemeClr>
                </a:solidFill>
              </a:rPr>
              <a:t>Parking Master Plan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9950F869-0460-4747-BADC-E70AB3372F2F}"/>
              </a:ext>
            </a:extLst>
          </p:cNvPr>
          <p:cNvCxnSpPr>
            <a:cxnSpLocks/>
          </p:cNvCxnSpPr>
          <p:nvPr/>
        </p:nvCxnSpPr>
        <p:spPr>
          <a:xfrm>
            <a:off x="1782647" y="4005087"/>
            <a:ext cx="296172" cy="1229960"/>
          </a:xfrm>
          <a:prstGeom prst="line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51B7FB96-6D1F-4861-9300-929159F1AB48}"/>
              </a:ext>
            </a:extLst>
          </p:cNvPr>
          <p:cNvCxnSpPr>
            <a:cxnSpLocks/>
          </p:cNvCxnSpPr>
          <p:nvPr/>
        </p:nvCxnSpPr>
        <p:spPr>
          <a:xfrm>
            <a:off x="1016000" y="4814642"/>
            <a:ext cx="624774" cy="705411"/>
          </a:xfrm>
          <a:prstGeom prst="line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7477C702-1099-4E48-9269-CF5234A6EC4A}"/>
              </a:ext>
            </a:extLst>
          </p:cNvPr>
          <p:cNvSpPr txBox="1"/>
          <p:nvPr/>
        </p:nvSpPr>
        <p:spPr>
          <a:xfrm>
            <a:off x="0" y="5301455"/>
            <a:ext cx="101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chemeClr val="bg2">
                    <a:lumMod val="50000"/>
                  </a:schemeClr>
                </a:solidFill>
              </a:rPr>
              <a:t>Official Plan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A50D27E5-A523-4DE1-B322-C14822ADFBF1}"/>
              </a:ext>
            </a:extLst>
          </p:cNvPr>
          <p:cNvCxnSpPr>
            <a:cxnSpLocks/>
          </p:cNvCxnSpPr>
          <p:nvPr/>
        </p:nvCxnSpPr>
        <p:spPr>
          <a:xfrm>
            <a:off x="931322" y="5767628"/>
            <a:ext cx="398197" cy="209751"/>
          </a:xfrm>
          <a:prstGeom prst="line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B5D72433-6F31-4D37-ACDF-C36C0962C5B3}"/>
              </a:ext>
            </a:extLst>
          </p:cNvPr>
          <p:cNvCxnSpPr>
            <a:cxnSpLocks/>
          </p:cNvCxnSpPr>
          <p:nvPr/>
        </p:nvCxnSpPr>
        <p:spPr>
          <a:xfrm>
            <a:off x="3240853" y="6506778"/>
            <a:ext cx="1542364" cy="864974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A1FB8DE7-76E4-49C2-B811-1E482F8AD69B}"/>
              </a:ext>
            </a:extLst>
          </p:cNvPr>
          <p:cNvCxnSpPr>
            <a:cxnSpLocks/>
          </p:cNvCxnSpPr>
          <p:nvPr/>
        </p:nvCxnSpPr>
        <p:spPr>
          <a:xfrm>
            <a:off x="5482299" y="5977379"/>
            <a:ext cx="609271" cy="709775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B68D420B-BE0D-4BDF-AEA8-73D96E570034}"/>
              </a:ext>
            </a:extLst>
          </p:cNvPr>
          <p:cNvCxnSpPr>
            <a:cxnSpLocks/>
          </p:cNvCxnSpPr>
          <p:nvPr/>
        </p:nvCxnSpPr>
        <p:spPr>
          <a:xfrm flipH="1">
            <a:off x="8562921" y="5977379"/>
            <a:ext cx="361198" cy="709775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2B53E2AC-0CD0-4DB5-B7AE-AE7889D016AC}"/>
              </a:ext>
            </a:extLst>
          </p:cNvPr>
          <p:cNvCxnSpPr>
            <a:cxnSpLocks/>
          </p:cNvCxnSpPr>
          <p:nvPr/>
        </p:nvCxnSpPr>
        <p:spPr>
          <a:xfrm flipH="1">
            <a:off x="10232472" y="6558395"/>
            <a:ext cx="1701547" cy="813357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FB6CBD2B-7EB9-4A4A-85EE-293996BB3473}"/>
              </a:ext>
            </a:extLst>
          </p:cNvPr>
          <p:cNvSpPr txBox="1"/>
          <p:nvPr/>
        </p:nvSpPr>
        <p:spPr>
          <a:xfrm>
            <a:off x="3874866" y="2542570"/>
            <a:ext cx="16728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chemeClr val="bg2">
                    <a:lumMod val="50000"/>
                  </a:schemeClr>
                </a:solidFill>
              </a:rPr>
              <a:t> Transportation Master Plan 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970BB9FA-5C30-4EC3-863F-AD42F6EC52EF}"/>
              </a:ext>
            </a:extLst>
          </p:cNvPr>
          <p:cNvSpPr txBox="1"/>
          <p:nvPr/>
        </p:nvSpPr>
        <p:spPr>
          <a:xfrm>
            <a:off x="7795688" y="2900234"/>
            <a:ext cx="16728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chemeClr val="bg2">
                    <a:lumMod val="50000"/>
                  </a:schemeClr>
                </a:solidFill>
              </a:rPr>
              <a:t> Transportation Master Plan 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1FC1DCA7-3261-4852-8F2D-73B45F1757CF}"/>
              </a:ext>
            </a:extLst>
          </p:cNvPr>
          <p:cNvSpPr txBox="1"/>
          <p:nvPr/>
        </p:nvSpPr>
        <p:spPr>
          <a:xfrm>
            <a:off x="26411" y="4058417"/>
            <a:ext cx="16728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chemeClr val="bg2">
                    <a:lumMod val="50000"/>
                  </a:schemeClr>
                </a:solidFill>
              </a:rPr>
              <a:t> Transportation Master Plan 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A3F4D43-F75E-4470-B887-F2437D631526}"/>
              </a:ext>
            </a:extLst>
          </p:cNvPr>
          <p:cNvSpPr txBox="1"/>
          <p:nvPr/>
        </p:nvSpPr>
        <p:spPr>
          <a:xfrm>
            <a:off x="2756601" y="3975995"/>
            <a:ext cx="1016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chemeClr val="bg2">
                    <a:lumMod val="50000"/>
                  </a:schemeClr>
                </a:solidFill>
              </a:rPr>
              <a:t>Climate Change Action Plan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F6223BAE-9330-4165-B5E0-5D7EB926005E}"/>
              </a:ext>
            </a:extLst>
          </p:cNvPr>
          <p:cNvCxnSpPr>
            <a:cxnSpLocks/>
          </p:cNvCxnSpPr>
          <p:nvPr/>
        </p:nvCxnSpPr>
        <p:spPr>
          <a:xfrm flipH="1">
            <a:off x="2690824" y="4971013"/>
            <a:ext cx="263651" cy="526618"/>
          </a:xfrm>
          <a:prstGeom prst="line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69683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52691"/>
            <a:r>
              <a:rPr lang="en-US">
                <a:solidFill>
                  <a:prstClr val="black"/>
                </a:solidFill>
                <a:latin typeface="Arial" panose="020B0604020202020204"/>
              </a:rPr>
              <a:t>Toronto and Region Conservation Authority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52691"/>
            <a:fld id="{870308A7-DC8B-48A7-86C6-D70C82DE8ED6}" type="slidenum">
              <a:rPr lang="en-US">
                <a:solidFill>
                  <a:prstClr val="black"/>
                </a:solidFill>
                <a:latin typeface="Arial" panose="020B0604020202020204"/>
              </a:rPr>
              <a:pPr defTabSz="1552691"/>
              <a:t>18</a:t>
            </a:fld>
            <a:endParaRPr lang="en-US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FCFBCB9-1943-4037-BE58-35ADCEAE360B}"/>
              </a:ext>
            </a:extLst>
          </p:cNvPr>
          <p:cNvSpPr txBox="1">
            <a:spLocks/>
          </p:cNvSpPr>
          <p:nvPr/>
        </p:nvSpPr>
        <p:spPr>
          <a:xfrm>
            <a:off x="534111" y="200235"/>
            <a:ext cx="13407390" cy="1944159"/>
          </a:xfrm>
          <a:prstGeom prst="rect">
            <a:avLst/>
          </a:prstGeom>
        </p:spPr>
        <p:txBody>
          <a:bodyPr vert="horz" lIns="163731" tIns="81866" rIns="163731" bIns="81866" rtlCol="0" anchor="ctr">
            <a:normAutofit/>
          </a:bodyPr>
          <a:lstStyle>
            <a:lvl1pPr algn="l" defTabSz="1637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Municipal Stakeholder Meetings</a:t>
            </a:r>
            <a:endParaRPr lang="en-US" sz="3400" b="0" i="1" dirty="0">
              <a:solidFill>
                <a:schemeClr val="accent2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6874970-8AD3-4BF3-86E2-1EDD8FC28C5A}"/>
              </a:ext>
            </a:extLst>
          </p:cNvPr>
          <p:cNvSpPr txBox="1">
            <a:spLocks/>
          </p:cNvSpPr>
          <p:nvPr/>
        </p:nvSpPr>
        <p:spPr>
          <a:xfrm>
            <a:off x="758206" y="1057979"/>
            <a:ext cx="13183295" cy="954292"/>
          </a:xfrm>
          <a:prstGeom prst="rect">
            <a:avLst/>
          </a:prstGeom>
        </p:spPr>
        <p:txBody>
          <a:bodyPr vert="horz" lIns="163764" tIns="81882" rIns="163764" bIns="81882" rtlCol="0" anchor="ctr">
            <a:normAutofit/>
          </a:bodyPr>
          <a:lstStyle>
            <a:lvl1pPr algn="l" defTabSz="16376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b="0" dirty="0">
              <a:solidFill>
                <a:schemeClr val="accent1"/>
              </a:solidFill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C372F6CB-8821-437F-8D84-24E0659E2540}"/>
              </a:ext>
            </a:extLst>
          </p:cNvPr>
          <p:cNvSpPr txBox="1"/>
          <p:nvPr/>
        </p:nvSpPr>
        <p:spPr>
          <a:xfrm>
            <a:off x="1699649" y="2144394"/>
            <a:ext cx="14467451" cy="501906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b="1" dirty="0"/>
              <a:t>Departments included: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Development Planning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Economic Development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Environment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Public Health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Transportation Planning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Engineering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Parking Authority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Facilities 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Project Management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Sustainability/Climate Change</a:t>
            </a:r>
          </a:p>
        </p:txBody>
      </p:sp>
    </p:spTree>
    <p:extLst>
      <p:ext uri="{BB962C8B-B14F-4D97-AF65-F5344CB8AC3E}">
        <p14:creationId xmlns:p14="http://schemas.microsoft.com/office/powerpoint/2010/main" val="37969522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134024"/>
            <a:ext cx="15544800" cy="893071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en-US" sz="4080" b="0" dirty="0">
                <a:solidFill>
                  <a:srgbClr val="FFFFFF"/>
                </a:solidFill>
              </a:rPr>
              <a:t>Research Studies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49747"/>
            <a:fld id="{870308A7-DC8B-48A7-86C6-D70C82DE8ED6}" type="slidenum">
              <a:rPr lang="en-US">
                <a:solidFill>
                  <a:prstClr val="black"/>
                </a:solidFill>
                <a:latin typeface="Arial" panose="020B0604020202020204"/>
              </a:rPr>
              <a:pPr defTabSz="1349747"/>
              <a:t>19</a:t>
            </a:fld>
            <a:endParaRPr lang="en-US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1BDB5CC-ACF0-44AD-8009-B5AD33660B1B}"/>
              </a:ext>
            </a:extLst>
          </p:cNvPr>
          <p:cNvSpPr txBox="1">
            <a:spLocks/>
          </p:cNvSpPr>
          <p:nvPr/>
        </p:nvSpPr>
        <p:spPr>
          <a:xfrm>
            <a:off x="885576" y="4150078"/>
            <a:ext cx="13183295" cy="954292"/>
          </a:xfrm>
          <a:prstGeom prst="rect">
            <a:avLst/>
          </a:prstGeom>
        </p:spPr>
        <p:txBody>
          <a:bodyPr vert="horz" lIns="142363" tIns="71182" rIns="142363" bIns="71182" rtlCol="0" anchor="ctr">
            <a:normAutofit/>
          </a:bodyPr>
          <a:lstStyle>
            <a:lvl1pPr algn="l" defTabSz="16376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50" b="0" dirty="0">
                <a:solidFill>
                  <a:schemeClr val="accent1"/>
                </a:solidFill>
              </a:rPr>
              <a:t>Research projects led by TRCA with support from partners</a:t>
            </a:r>
            <a:endParaRPr lang="en-US" sz="2550" b="0" dirty="0">
              <a:solidFill>
                <a:schemeClr val="accent1"/>
              </a:solidFill>
              <a:cs typeface="Calibri Ligh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7E7E36-5974-4EEC-B3A6-EB5095A1B71F}"/>
              </a:ext>
            </a:extLst>
          </p:cNvPr>
          <p:cNvSpPr txBox="1"/>
          <p:nvPr/>
        </p:nvSpPr>
        <p:spPr>
          <a:xfrm>
            <a:off x="1754505" y="5158457"/>
            <a:ext cx="12035790" cy="15304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16586" tIns="58293" rIns="116586" bIns="58293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64331" indent="-364331">
              <a:buFont typeface="Arial"/>
              <a:buChar char="•"/>
            </a:pPr>
            <a:r>
              <a:rPr lang="en-GB" sz="3060" dirty="0">
                <a:latin typeface="Calibri Light"/>
                <a:ea typeface="+mn-lt"/>
                <a:cs typeface="Calibri Light"/>
              </a:rPr>
              <a:t>Research Study #1 – Community Surveys (x3 - Residents and Industry) </a:t>
            </a:r>
            <a:endParaRPr lang="en-US" sz="3060" dirty="0">
              <a:latin typeface="Calibri Light"/>
              <a:ea typeface="+mn-lt"/>
              <a:cs typeface="Calibri Light"/>
            </a:endParaRPr>
          </a:p>
          <a:p>
            <a:pPr marL="364331" indent="-364331">
              <a:buFont typeface="Arial"/>
              <a:buChar char="•"/>
            </a:pPr>
            <a:r>
              <a:rPr lang="en-GB" sz="3060" dirty="0">
                <a:latin typeface="Calibri Light"/>
                <a:ea typeface="+mn-lt"/>
                <a:cs typeface="Calibri Light"/>
              </a:rPr>
              <a:t>Research Study #2 – ZEV Adoption and Grid Impact Model </a:t>
            </a:r>
            <a:endParaRPr lang="en-US" sz="3060" dirty="0">
              <a:latin typeface="Calibri Light"/>
              <a:cs typeface="Calibri Light"/>
            </a:endParaRPr>
          </a:p>
          <a:p>
            <a:pPr marL="364331" indent="-364331">
              <a:buFont typeface="Arial"/>
              <a:buChar char="•"/>
            </a:pPr>
            <a:r>
              <a:rPr lang="en-GB" sz="3060" dirty="0">
                <a:latin typeface="Calibri Light"/>
                <a:ea typeface="+mn-lt"/>
                <a:cs typeface="Calibri Light"/>
              </a:rPr>
              <a:t>Research Study #3 – Socioeconomic Impact Analysis </a:t>
            </a:r>
            <a:endParaRPr lang="en-US" sz="3060" dirty="0">
              <a:latin typeface="Calibri Light"/>
              <a:ea typeface="+mn-lt"/>
              <a:cs typeface="Calibri Light"/>
            </a:endParaRPr>
          </a:p>
        </p:txBody>
      </p:sp>
      <p:pic>
        <p:nvPicPr>
          <p:cNvPr id="11" name="Picture 11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E47FF1AB-4AFB-4A7C-84D7-1B07A855A2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2476" y="2791568"/>
            <a:ext cx="6103619" cy="700002"/>
          </a:xfrm>
          <a:prstGeom prst="rect">
            <a:avLst/>
          </a:prstGeom>
        </p:spPr>
      </p:pic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CAB079C0-5D34-4C33-B127-0FCFC045F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03402" y="9322648"/>
            <a:ext cx="5348566" cy="535517"/>
          </a:xfrm>
        </p:spPr>
        <p:txBody>
          <a:bodyPr/>
          <a:lstStyle/>
          <a:p>
            <a:pPr defTabSz="1552691"/>
            <a:r>
              <a:rPr lang="en-US">
                <a:solidFill>
                  <a:prstClr val="black"/>
                </a:solidFill>
                <a:latin typeface="Arial" panose="020B0604020202020204"/>
              </a:rPr>
              <a:t>Toronto and Region Conservation Authority</a:t>
            </a:r>
          </a:p>
        </p:txBody>
      </p:sp>
    </p:spTree>
    <p:extLst>
      <p:ext uri="{BB962C8B-B14F-4D97-AF65-F5344CB8AC3E}">
        <p14:creationId xmlns:p14="http://schemas.microsoft.com/office/powerpoint/2010/main" val="3048865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Discussion</a:t>
            </a:r>
            <a:endParaRPr lang="en-US" dirty="0">
              <a:cs typeface="Arial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068705" y="2549195"/>
            <a:ext cx="13944600" cy="3358445"/>
          </a:xfrm>
        </p:spPr>
        <p:txBody>
          <a:bodyPr vert="horz" lIns="91342" tIns="45667" rIns="91342" bIns="45667" rtlCol="0" anchor="t">
            <a:noAutofit/>
          </a:bodyPr>
          <a:lstStyle/>
          <a:p>
            <a:pPr marL="581733" indent="-58166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800" dirty="0"/>
              <a:t>The Opportunity</a:t>
            </a:r>
          </a:p>
          <a:p>
            <a:pPr marL="1746250" lvl="1" indent="-581660">
              <a:lnSpc>
                <a:spcPct val="100000"/>
              </a:lnSpc>
              <a:spcBef>
                <a:spcPts val="600"/>
              </a:spcBef>
              <a:buClrTx/>
            </a:pPr>
            <a:r>
              <a:rPr lang="en-US" sz="2400" i="1" dirty="0"/>
              <a:t>Why a Regional ZEV Strategy?</a:t>
            </a:r>
          </a:p>
          <a:p>
            <a:pPr marL="1164590" lvl="1" indent="0">
              <a:lnSpc>
                <a:spcPct val="100000"/>
              </a:lnSpc>
              <a:spcBef>
                <a:spcPts val="600"/>
              </a:spcBef>
              <a:buClrTx/>
              <a:buNone/>
            </a:pPr>
            <a:endParaRPr lang="en-US" sz="2400" dirty="0"/>
          </a:p>
          <a:p>
            <a:pPr marL="581733" indent="-58166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800" dirty="0"/>
              <a:t>ZEV Strategy Workplan</a:t>
            </a:r>
            <a:endParaRPr lang="en-US" dirty="0"/>
          </a:p>
          <a:p>
            <a:pPr marL="1746250" lvl="1" indent="-581660">
              <a:lnSpc>
                <a:spcPct val="100000"/>
              </a:lnSpc>
              <a:spcBef>
                <a:spcPts val="600"/>
              </a:spcBef>
              <a:buClrTx/>
            </a:pPr>
            <a:r>
              <a:rPr lang="en-US" sz="2400" i="1" dirty="0"/>
              <a:t>Process for developing the strategy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52691"/>
            <a:r>
              <a:rPr lang="en-US">
                <a:solidFill>
                  <a:prstClr val="black"/>
                </a:solidFill>
                <a:latin typeface="Arial" panose="020B0604020202020204"/>
              </a:rPr>
              <a:t>Toronto and Region Conservation Authority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52691"/>
            <a:fld id="{870308A7-DC8B-48A7-86C6-D70C82DE8ED6}" type="slidenum">
              <a:rPr lang="en-US">
                <a:solidFill>
                  <a:prstClr val="black"/>
                </a:solidFill>
                <a:latin typeface="Arial" panose="020B0604020202020204"/>
              </a:rPr>
              <a:pPr defTabSz="1552691"/>
              <a:t>2</a:t>
            </a:fld>
            <a:endParaRPr lang="en-US">
              <a:solidFill>
                <a:prstClr val="black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0039371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1" y="1134024"/>
            <a:ext cx="15538653" cy="1030231"/>
          </a:xfrm>
          <a:solidFill>
            <a:srgbClr val="FF0000"/>
          </a:solidFill>
        </p:spPr>
        <p:txBody>
          <a:bodyPr>
            <a:normAutofit/>
          </a:bodyPr>
          <a:lstStyle/>
          <a:p>
            <a:pPr algn="ctr"/>
            <a:r>
              <a:rPr lang="en-US" sz="4080" b="1" dirty="0">
                <a:solidFill>
                  <a:srgbClr val="FFFFFF"/>
                </a:solidFill>
              </a:rPr>
              <a:t>Research Study #1 – Community Surveys</a:t>
            </a:r>
            <a:endParaRPr lang="en-US" sz="4080" dirty="0">
              <a:solidFill>
                <a:srgbClr val="FFFFFF"/>
              </a:solidFill>
              <a:cs typeface="Calibri Light" panose="020F030202020403020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49747"/>
            <a:fld id="{870308A7-DC8B-48A7-86C6-D70C82DE8ED6}" type="slidenum">
              <a:rPr lang="en-US">
                <a:solidFill>
                  <a:prstClr val="black"/>
                </a:solidFill>
                <a:latin typeface="Arial" panose="020B0604020202020204"/>
              </a:rPr>
              <a:pPr defTabSz="1349747"/>
              <a:t>20</a:t>
            </a:fld>
            <a:endParaRPr lang="en-US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C474F8-0817-48E8-901D-AA7E242551D2}"/>
              </a:ext>
            </a:extLst>
          </p:cNvPr>
          <p:cNvSpPr txBox="1"/>
          <p:nvPr/>
        </p:nvSpPr>
        <p:spPr>
          <a:xfrm>
            <a:off x="842010" y="3074324"/>
            <a:ext cx="6206142" cy="470898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16586" tIns="58293" rIns="116586" bIns="58293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64331" indent="-364331" defTabSz="1165860">
              <a:buFont typeface="Arial"/>
              <a:buChar char="•"/>
            </a:pPr>
            <a:r>
              <a:rPr lang="en-GB" sz="2295">
                <a:solidFill>
                  <a:prstClr val="black"/>
                </a:solidFill>
                <a:latin typeface="Calibri Light"/>
                <a:ea typeface="+mn-lt"/>
                <a:cs typeface="Calibri" panose="020F0502020204030204"/>
              </a:rPr>
              <a:t>How aware are residents of ZEV technology and benefits? </a:t>
            </a:r>
            <a:endParaRPr lang="en-US" sz="2295">
              <a:solidFill>
                <a:prstClr val="black"/>
              </a:solidFill>
              <a:latin typeface="Calibri Light"/>
              <a:ea typeface="+mn-lt"/>
              <a:cs typeface="Calibri Light"/>
            </a:endParaRPr>
          </a:p>
          <a:p>
            <a:pPr marL="364331" indent="-364331" defTabSz="1165860">
              <a:buFont typeface="Arial"/>
              <a:buChar char="•"/>
            </a:pPr>
            <a:endParaRPr lang="en-GB" sz="2295">
              <a:solidFill>
                <a:prstClr val="black"/>
              </a:solidFill>
              <a:latin typeface="Calibri Light"/>
              <a:ea typeface="+mn-lt"/>
              <a:cs typeface="Calibri" panose="020F0502020204030204"/>
            </a:endParaRPr>
          </a:p>
          <a:p>
            <a:pPr marL="364331" indent="-364331" defTabSz="1165860">
              <a:buFont typeface="Arial"/>
              <a:buChar char="•"/>
            </a:pPr>
            <a:r>
              <a:rPr lang="en-GB" sz="2295">
                <a:solidFill>
                  <a:prstClr val="black"/>
                </a:solidFill>
                <a:latin typeface="Calibri Light"/>
                <a:ea typeface="+mn-lt"/>
                <a:cs typeface="Calibri" panose="020F0502020204030204"/>
              </a:rPr>
              <a:t>What influences residents to purchase ZEVs? </a:t>
            </a:r>
            <a:endParaRPr lang="en-US" sz="2295">
              <a:solidFill>
                <a:prstClr val="black"/>
              </a:solidFill>
              <a:latin typeface="Calibri Light"/>
              <a:ea typeface="+mn-lt"/>
              <a:cs typeface="Calibri Light"/>
            </a:endParaRPr>
          </a:p>
          <a:p>
            <a:pPr marL="364331" indent="-364331" defTabSz="1165860">
              <a:buFont typeface="Arial"/>
              <a:buChar char="•"/>
            </a:pPr>
            <a:endParaRPr lang="en-GB" sz="2295">
              <a:solidFill>
                <a:prstClr val="black"/>
              </a:solidFill>
              <a:latin typeface="Calibri Light"/>
              <a:ea typeface="+mn-lt"/>
              <a:cs typeface="Calibri" panose="020F0502020204030204"/>
            </a:endParaRPr>
          </a:p>
          <a:p>
            <a:pPr marL="364331" indent="-364331" defTabSz="1165860">
              <a:buFont typeface="Arial"/>
              <a:buChar char="•"/>
            </a:pPr>
            <a:r>
              <a:rPr lang="en-GB" sz="2295">
                <a:solidFill>
                  <a:prstClr val="black"/>
                </a:solidFill>
                <a:latin typeface="Calibri Light"/>
                <a:ea typeface="+mn-lt"/>
                <a:cs typeface="Calibri" panose="020F0502020204030204"/>
              </a:rPr>
              <a:t>How would residents respond to different types of municipal actions? </a:t>
            </a:r>
            <a:endParaRPr lang="en-US" sz="2295">
              <a:solidFill>
                <a:prstClr val="black"/>
              </a:solidFill>
              <a:latin typeface="Calibri Light"/>
              <a:ea typeface="+mn-lt"/>
              <a:cs typeface="Calibri Light"/>
            </a:endParaRPr>
          </a:p>
          <a:p>
            <a:pPr marL="364331" indent="-364331" defTabSz="1165860">
              <a:buFont typeface="Arial"/>
              <a:buChar char="•"/>
            </a:pPr>
            <a:endParaRPr lang="en-GB" sz="2295">
              <a:solidFill>
                <a:prstClr val="black"/>
              </a:solidFill>
              <a:latin typeface="Calibri Light"/>
              <a:ea typeface="+mn-lt"/>
              <a:cs typeface="Calibri" panose="020F0502020204030204"/>
            </a:endParaRPr>
          </a:p>
          <a:p>
            <a:pPr marL="364331" indent="-364331" defTabSz="1165860">
              <a:buFont typeface="Arial"/>
              <a:buChar char="•"/>
            </a:pPr>
            <a:r>
              <a:rPr lang="en-GB" sz="2295">
                <a:solidFill>
                  <a:prstClr val="black"/>
                </a:solidFill>
                <a:latin typeface="Calibri Light"/>
                <a:ea typeface="+mn-lt"/>
                <a:cs typeface="Calibri" panose="020F0502020204030204"/>
              </a:rPr>
              <a:t>What are greatest barriers to industry installing charging infrastructure? </a:t>
            </a:r>
            <a:endParaRPr lang="en-US" sz="2295">
              <a:solidFill>
                <a:prstClr val="black"/>
              </a:solidFill>
              <a:latin typeface="Calibri Light"/>
              <a:ea typeface="+mn-lt"/>
              <a:cs typeface="Calibri Light"/>
            </a:endParaRPr>
          </a:p>
          <a:p>
            <a:pPr marL="364331" indent="-364331" defTabSz="1165860">
              <a:buFont typeface="Arial"/>
              <a:buChar char="•"/>
            </a:pPr>
            <a:endParaRPr lang="en-GB" sz="2295">
              <a:solidFill>
                <a:prstClr val="black"/>
              </a:solidFill>
              <a:latin typeface="Calibri Light"/>
              <a:ea typeface="+mn-lt"/>
              <a:cs typeface="Calibri"/>
            </a:endParaRPr>
          </a:p>
          <a:p>
            <a:pPr marL="364331" indent="-364331" defTabSz="1165860">
              <a:buFont typeface="Arial"/>
              <a:buChar char="•"/>
            </a:pPr>
            <a:r>
              <a:rPr lang="en-GB" sz="2295">
                <a:solidFill>
                  <a:prstClr val="black"/>
                </a:solidFill>
                <a:latin typeface="Calibri Light"/>
                <a:ea typeface="+mn-lt"/>
                <a:cs typeface="Calibri"/>
              </a:rPr>
              <a:t>What would the cost/benefit be to industry to install charging infrastructure? </a:t>
            </a:r>
            <a:endParaRPr lang="en-US" sz="2295">
              <a:solidFill>
                <a:prstClr val="black"/>
              </a:solidFill>
              <a:latin typeface="Calibri Light"/>
              <a:cs typeface="Calibri Ligh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5941EE-10F1-4AB5-9FFF-270D26BD970F}"/>
              </a:ext>
            </a:extLst>
          </p:cNvPr>
          <p:cNvSpPr txBox="1"/>
          <p:nvPr/>
        </p:nvSpPr>
        <p:spPr>
          <a:xfrm>
            <a:off x="8013648" y="3070992"/>
            <a:ext cx="6206142" cy="400263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16586" tIns="58293" rIns="116586" bIns="58293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1165860"/>
            <a:r>
              <a:rPr lang="en-CA" sz="2295">
                <a:solidFill>
                  <a:prstClr val="black"/>
                </a:solidFill>
                <a:latin typeface="Calibri Light"/>
                <a:ea typeface="+mn-lt"/>
                <a:cs typeface="Calibri" panose="020F0502020204030204"/>
              </a:rPr>
              <a:t>The research will be divided into three (3) sub-projects:</a:t>
            </a:r>
            <a:r>
              <a:rPr lang="en-GB" sz="2295">
                <a:solidFill>
                  <a:prstClr val="black"/>
                </a:solidFill>
                <a:latin typeface="Calibri Light"/>
                <a:ea typeface="+mn-lt"/>
                <a:cs typeface="Calibri" panose="020F0502020204030204"/>
              </a:rPr>
              <a:t> </a:t>
            </a:r>
            <a:endParaRPr lang="en-GB" sz="2295">
              <a:solidFill>
                <a:prstClr val="black"/>
              </a:solidFill>
              <a:latin typeface="Calibri Light"/>
              <a:cs typeface="Calibri"/>
            </a:endParaRPr>
          </a:p>
          <a:p>
            <a:pPr defTabSz="1165860"/>
            <a:endParaRPr lang="en-GB" sz="2295">
              <a:solidFill>
                <a:prstClr val="black"/>
              </a:solidFill>
              <a:latin typeface="Calibri Light"/>
              <a:ea typeface="+mn-lt"/>
              <a:cs typeface="Calibri" panose="020F0502020204030204"/>
            </a:endParaRPr>
          </a:p>
          <a:p>
            <a:pPr marL="437198" indent="-437198" defTabSz="1165860">
              <a:buFontTx/>
              <a:buAutoNum type="arabicPeriod"/>
            </a:pPr>
            <a:r>
              <a:rPr lang="en-CA" sz="2295">
                <a:solidFill>
                  <a:prstClr val="black"/>
                </a:solidFill>
                <a:latin typeface="Calibri Light"/>
                <a:ea typeface="+mn-lt"/>
                <a:cs typeface="Calibri" panose="020F0502020204030204"/>
              </a:rPr>
              <a:t>Resident Survey</a:t>
            </a:r>
            <a:endParaRPr lang="en-GB" sz="2295">
              <a:solidFill>
                <a:prstClr val="black"/>
              </a:solidFill>
              <a:latin typeface="Calibri Light"/>
              <a:cs typeface="Calibri" panose="020F0502020204030204"/>
            </a:endParaRPr>
          </a:p>
          <a:p>
            <a:pPr marL="437198" indent="-437198" defTabSz="1165860">
              <a:buFontTx/>
              <a:buAutoNum type="arabicPeriod"/>
            </a:pPr>
            <a:endParaRPr lang="en-CA" sz="2295">
              <a:solidFill>
                <a:prstClr val="black"/>
              </a:solidFill>
              <a:latin typeface="Calibri Light"/>
              <a:ea typeface="+mn-lt"/>
              <a:cs typeface="Calibri" panose="020F0502020204030204"/>
            </a:endParaRPr>
          </a:p>
          <a:p>
            <a:pPr marL="437198" indent="-437198" defTabSz="1165860">
              <a:buFontTx/>
              <a:buAutoNum type="arabicPeriod"/>
            </a:pPr>
            <a:r>
              <a:rPr lang="en-CA" sz="2295">
                <a:solidFill>
                  <a:prstClr val="black"/>
                </a:solidFill>
                <a:latin typeface="Calibri Light"/>
                <a:ea typeface="+mn-lt"/>
                <a:cs typeface="Calibri" panose="020F0502020204030204"/>
              </a:rPr>
              <a:t>Developers, Property Owners and Managers Survey</a:t>
            </a:r>
            <a:endParaRPr lang="en-CA" sz="2295">
              <a:solidFill>
                <a:prstClr val="black"/>
              </a:solidFill>
              <a:latin typeface="Calibri Light"/>
              <a:cs typeface="Calibri"/>
            </a:endParaRPr>
          </a:p>
          <a:p>
            <a:pPr marL="437198" indent="-437198" defTabSz="1165860">
              <a:buFontTx/>
              <a:buAutoNum type="arabicPeriod"/>
            </a:pPr>
            <a:endParaRPr lang="en-CA" sz="2295">
              <a:solidFill>
                <a:prstClr val="black"/>
              </a:solidFill>
              <a:latin typeface="Calibri Light"/>
              <a:ea typeface="+mn-lt"/>
              <a:cs typeface="Calibri" panose="020F0502020204030204"/>
            </a:endParaRPr>
          </a:p>
          <a:p>
            <a:pPr marL="437198" indent="-437198" defTabSz="1165860">
              <a:buFontTx/>
              <a:buAutoNum type="arabicPeriod"/>
            </a:pPr>
            <a:r>
              <a:rPr lang="en-CA" sz="2295">
                <a:solidFill>
                  <a:prstClr val="black"/>
                </a:solidFill>
                <a:latin typeface="Calibri Light"/>
                <a:ea typeface="+mn-lt"/>
                <a:cs typeface="Calibri" panose="020F0502020204030204"/>
              </a:rPr>
              <a:t>Commercial Fleet Manager Survey</a:t>
            </a:r>
            <a:endParaRPr lang="en-CA" sz="2295">
              <a:solidFill>
                <a:prstClr val="black"/>
              </a:solidFill>
              <a:latin typeface="Calibri Light"/>
              <a:cs typeface="Calibri"/>
            </a:endParaRPr>
          </a:p>
          <a:p>
            <a:pPr defTabSz="1165860"/>
            <a:endParaRPr lang="en-CA" sz="2295">
              <a:solidFill>
                <a:prstClr val="black"/>
              </a:solidFill>
              <a:latin typeface="Calibri Light"/>
              <a:cs typeface="Calibri"/>
            </a:endParaRPr>
          </a:p>
          <a:p>
            <a:pPr marL="364331" indent="-364331" defTabSz="1165860">
              <a:buFont typeface="Arial"/>
              <a:buChar char="•"/>
            </a:pPr>
            <a:endParaRPr lang="en-GB" sz="2295">
              <a:solidFill>
                <a:prstClr val="black"/>
              </a:solidFill>
              <a:latin typeface="Calibri Light"/>
              <a:cs typeface="Calibri"/>
            </a:endParaRP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47EB3B63-D33B-4565-B44E-57637F709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03402" y="9322648"/>
            <a:ext cx="5348566" cy="535517"/>
          </a:xfrm>
        </p:spPr>
        <p:txBody>
          <a:bodyPr/>
          <a:lstStyle/>
          <a:p>
            <a:pPr defTabSz="1552691"/>
            <a:r>
              <a:rPr lang="en-US">
                <a:solidFill>
                  <a:prstClr val="black"/>
                </a:solidFill>
                <a:latin typeface="Arial" panose="020B0604020202020204"/>
              </a:rPr>
              <a:t>Toronto and Region Conservation Authority</a:t>
            </a:r>
          </a:p>
        </p:txBody>
      </p:sp>
    </p:spTree>
    <p:extLst>
      <p:ext uri="{BB962C8B-B14F-4D97-AF65-F5344CB8AC3E}">
        <p14:creationId xmlns:p14="http://schemas.microsoft.com/office/powerpoint/2010/main" val="7468499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34025"/>
            <a:ext cx="15543144" cy="938791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br>
              <a:rPr lang="en-US" sz="4590" b="1" dirty="0">
                <a:solidFill>
                  <a:srgbClr val="FFFFFF"/>
                </a:solidFill>
              </a:rPr>
            </a:br>
            <a:r>
              <a:rPr lang="en-US" sz="4590" b="1" dirty="0">
                <a:solidFill>
                  <a:srgbClr val="FFFFFF"/>
                </a:solidFill>
              </a:rPr>
              <a:t> Research Study #2 –  ZEV Adoption and Grid Impact Model</a:t>
            </a:r>
            <a:endParaRPr lang="en-US" sz="4590" dirty="0">
              <a:solidFill>
                <a:srgbClr val="FFFFFF"/>
              </a:solidFill>
              <a:ea typeface="+mj-lt"/>
              <a:cs typeface="+mj-lt"/>
            </a:endParaRPr>
          </a:p>
          <a:p>
            <a:pPr algn="ctr"/>
            <a:endParaRPr lang="en-US" b="1" dirty="0">
              <a:solidFill>
                <a:srgbClr val="FFFFFF"/>
              </a:solidFill>
              <a:cs typeface="Calibri Ligh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49747"/>
            <a:fld id="{870308A7-DC8B-48A7-86C6-D70C82DE8ED6}" type="slidenum">
              <a:rPr lang="en-US">
                <a:solidFill>
                  <a:prstClr val="black"/>
                </a:solidFill>
                <a:latin typeface="Arial" panose="020B0604020202020204"/>
              </a:rPr>
              <a:pPr defTabSz="1349747"/>
              <a:t>21</a:t>
            </a:fld>
            <a:endParaRPr lang="en-US">
              <a:solidFill>
                <a:prstClr val="black"/>
              </a:solidFill>
              <a:latin typeface="Arial" panose="020B0604020202020204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1CB48A3-8AE2-4E96-B57A-1494297F497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934888" y="2820299"/>
          <a:ext cx="6442919" cy="5374965"/>
        </p:xfrm>
        <a:graphic>
          <a:graphicData uri="http://schemas.openxmlformats.org/drawingml/2006/table">
            <a:tbl>
              <a:tblPr/>
              <a:tblGrid>
                <a:gridCol w="6442919">
                  <a:extLst>
                    <a:ext uri="{9D8B030D-6E8A-4147-A177-3AD203B41FA5}">
                      <a16:colId xmlns:a16="http://schemas.microsoft.com/office/drawing/2014/main" val="333130545"/>
                    </a:ext>
                  </a:extLst>
                </a:gridCol>
              </a:tblGrid>
              <a:tr h="1532439">
                <a:tc>
                  <a:txBody>
                    <a:bodyPr/>
                    <a:lstStyle/>
                    <a:p>
                      <a:pPr marL="285750" indent="-285750" algn="l" fontAlgn="t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3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How quickly will ZEV uptake occur in the region?</a:t>
                      </a:r>
                    </a:p>
                  </a:txBody>
                  <a:tcPr marL="8280" marR="8280" marT="828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9303963"/>
                  </a:ext>
                </a:extLst>
              </a:tr>
              <a:tr h="3842526">
                <a:tc>
                  <a:txBody>
                    <a:bodyPr/>
                    <a:lstStyle/>
                    <a:p>
                      <a:pPr marL="285750" marR="0" lvl="0" indent="-285750" algn="l" defTabSz="1552691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3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What charging infrastructure will be required?</a:t>
                      </a:r>
                    </a:p>
                    <a:p>
                      <a:pPr marL="285750" marR="0" lvl="0" indent="-285750" algn="l" defTabSz="1552691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3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How will the grid be impacted?</a:t>
                      </a:r>
                    </a:p>
                    <a:p>
                      <a:pPr marL="285750" indent="-285750" algn="l" fontAlgn="t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3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How will certain actions affect this uptake?</a:t>
                      </a:r>
                    </a:p>
                  </a:txBody>
                  <a:tcPr marL="8280" marR="8280" marT="828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579571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38F73BC-61CA-4277-899B-D37AA1CE529D}"/>
              </a:ext>
            </a:extLst>
          </p:cNvPr>
          <p:cNvSpPr txBox="1"/>
          <p:nvPr/>
        </p:nvSpPr>
        <p:spPr>
          <a:xfrm>
            <a:off x="8388325" y="2849629"/>
            <a:ext cx="6219476" cy="529760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16586" tIns="58293" rIns="116586" bIns="58293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1165860">
              <a:buFontTx/>
              <a:buAutoNum type="arabicPeriod"/>
            </a:pPr>
            <a:r>
              <a:rPr lang="en-US" sz="3060">
                <a:solidFill>
                  <a:prstClr val="black"/>
                </a:solidFill>
                <a:latin typeface="Calibri Light"/>
                <a:cs typeface="Calibri Light"/>
              </a:rPr>
              <a:t> Region-specific ZEV uptake scenario by vehicle population</a:t>
            </a:r>
            <a:endParaRPr lang="en-US" sz="2295">
              <a:solidFill>
                <a:prstClr val="black"/>
              </a:solidFill>
              <a:latin typeface="Calibri" panose="020F0502020204030204"/>
              <a:cs typeface="Calibri" panose="020F0502020204030204"/>
            </a:endParaRPr>
          </a:p>
          <a:p>
            <a:pPr defTabSz="1165860">
              <a:buFontTx/>
              <a:buAutoNum type="arabicPeriod"/>
            </a:pPr>
            <a:endParaRPr lang="en-US" sz="3060">
              <a:solidFill>
                <a:prstClr val="black"/>
              </a:solidFill>
              <a:latin typeface="Calibri Light"/>
              <a:cs typeface="Calibri Light"/>
            </a:endParaRPr>
          </a:p>
          <a:p>
            <a:pPr defTabSz="1165860">
              <a:buFontTx/>
              <a:buAutoNum type="arabicPeriod"/>
            </a:pPr>
            <a:r>
              <a:rPr lang="en-US" sz="3060">
                <a:solidFill>
                  <a:prstClr val="black"/>
                </a:solidFill>
                <a:latin typeface="Calibri Light"/>
                <a:cs typeface="Calibri Light"/>
              </a:rPr>
              <a:t> Region-specific ZEV uptake scenario by sub-region</a:t>
            </a:r>
          </a:p>
          <a:p>
            <a:pPr defTabSz="1165860">
              <a:buFontTx/>
              <a:buAutoNum type="arabicPeriod"/>
            </a:pPr>
            <a:endParaRPr lang="en-US" sz="3060">
              <a:solidFill>
                <a:prstClr val="black"/>
              </a:solidFill>
              <a:latin typeface="Calibri Light"/>
              <a:cs typeface="Calibri Light"/>
            </a:endParaRPr>
          </a:p>
          <a:p>
            <a:pPr defTabSz="1165860">
              <a:buFontTx/>
              <a:buAutoNum type="arabicPeriod"/>
            </a:pPr>
            <a:r>
              <a:rPr lang="en-US" sz="3060">
                <a:solidFill>
                  <a:prstClr val="black"/>
                </a:solidFill>
                <a:latin typeface="Calibri Light"/>
                <a:cs typeface="Calibri Light"/>
              </a:rPr>
              <a:t> A model of electricity grid demand from ZEV charging by sub-region</a:t>
            </a:r>
          </a:p>
          <a:p>
            <a:pPr defTabSz="1165860">
              <a:buFontTx/>
              <a:buAutoNum type="arabicPeriod"/>
            </a:pPr>
            <a:endParaRPr lang="en-US" sz="3060">
              <a:solidFill>
                <a:prstClr val="black"/>
              </a:solidFill>
              <a:latin typeface="Calibri Light"/>
              <a:cs typeface="Calibri Light"/>
            </a:endParaRPr>
          </a:p>
          <a:p>
            <a:pPr defTabSz="1165860">
              <a:buFontTx/>
              <a:buAutoNum type="arabicPeriod"/>
            </a:pPr>
            <a:r>
              <a:rPr lang="en-US" sz="3060">
                <a:solidFill>
                  <a:prstClr val="black"/>
                </a:solidFill>
                <a:latin typeface="Calibri Light"/>
                <a:cs typeface="Calibri Light"/>
              </a:rPr>
              <a:t> A model of electricity grid constraint by sub-region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A41B26C9-719D-4D8D-9F9C-F248FD99C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03402" y="9322648"/>
            <a:ext cx="5348566" cy="535517"/>
          </a:xfrm>
        </p:spPr>
        <p:txBody>
          <a:bodyPr/>
          <a:lstStyle/>
          <a:p>
            <a:pPr defTabSz="1552691"/>
            <a:r>
              <a:rPr lang="en-US">
                <a:solidFill>
                  <a:prstClr val="black"/>
                </a:solidFill>
                <a:latin typeface="Arial" panose="020B0604020202020204"/>
              </a:rPr>
              <a:t>Toronto and Region Conservation Authority</a:t>
            </a:r>
          </a:p>
        </p:txBody>
      </p:sp>
    </p:spTree>
    <p:extLst>
      <p:ext uri="{BB962C8B-B14F-4D97-AF65-F5344CB8AC3E}">
        <p14:creationId xmlns:p14="http://schemas.microsoft.com/office/powerpoint/2010/main" val="33187944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134024"/>
            <a:ext cx="15544800" cy="1087381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pPr algn="ctr"/>
            <a:br>
              <a:rPr lang="en-US" sz="4590" b="1" dirty="0">
                <a:solidFill>
                  <a:srgbClr val="FFFFFF"/>
                </a:solidFill>
              </a:rPr>
            </a:br>
            <a:r>
              <a:rPr lang="en-US" sz="4590" b="1" dirty="0">
                <a:solidFill>
                  <a:srgbClr val="FFFFFF"/>
                </a:solidFill>
              </a:rPr>
              <a:t>Research Study #3 – Socioeconomic Impact Analysis</a:t>
            </a:r>
            <a:endParaRPr lang="en-US" sz="4590" dirty="0">
              <a:solidFill>
                <a:srgbClr val="FFFFFF"/>
              </a:solidFill>
              <a:ea typeface="+mj-lt"/>
              <a:cs typeface="+mj-lt"/>
            </a:endParaRPr>
          </a:p>
          <a:p>
            <a:pPr algn="ctr"/>
            <a:endParaRPr lang="en-US" b="1" dirty="0">
              <a:solidFill>
                <a:srgbClr val="FFFFFF"/>
              </a:solidFill>
              <a:cs typeface="Calibri Ligh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49747"/>
            <a:fld id="{870308A7-DC8B-48A7-86C6-D70C82DE8ED6}" type="slidenum">
              <a:rPr lang="en-US">
                <a:solidFill>
                  <a:prstClr val="black"/>
                </a:solidFill>
                <a:latin typeface="Arial" panose="020B0604020202020204"/>
              </a:rPr>
              <a:pPr defTabSz="1349747"/>
              <a:t>22</a:t>
            </a:fld>
            <a:endParaRPr lang="en-US">
              <a:solidFill>
                <a:prstClr val="black"/>
              </a:solidFill>
              <a:latin typeface="Arial" panose="020B0604020202020204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8705C21-9653-49CC-BFB9-AA3A136F27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1779745"/>
              </p:ext>
            </p:extLst>
          </p:nvPr>
        </p:nvGraphicFramePr>
        <p:xfrm>
          <a:off x="446388" y="2967938"/>
          <a:ext cx="14054413" cy="5651168"/>
        </p:xfrm>
        <a:graphic>
          <a:graphicData uri="http://schemas.openxmlformats.org/drawingml/2006/table">
            <a:tbl>
              <a:tblPr/>
              <a:tblGrid>
                <a:gridCol w="14054413">
                  <a:extLst>
                    <a:ext uri="{9D8B030D-6E8A-4147-A177-3AD203B41FA5}">
                      <a16:colId xmlns:a16="http://schemas.microsoft.com/office/drawing/2014/main" val="4283778460"/>
                    </a:ext>
                  </a:extLst>
                </a:gridCol>
              </a:tblGrid>
              <a:tr h="915802">
                <a:tc>
                  <a:txBody>
                    <a:bodyPr/>
                    <a:lstStyle/>
                    <a:p>
                      <a:pPr marL="285750" indent="-285750" algn="l" fontAlgn="t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What is the projected economic impact of ZEV TCO to residents?</a:t>
                      </a:r>
                    </a:p>
                  </a:txBody>
                  <a:tcPr marL="8280" marR="8280" marT="828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799033"/>
                  </a:ext>
                </a:extLst>
              </a:tr>
              <a:tr h="3640870">
                <a:tc>
                  <a:txBody>
                    <a:bodyPr/>
                    <a:lstStyle/>
                    <a:p>
                      <a:pPr marL="285750" indent="-285750" algn="l" fontAlgn="t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What is the projected financial benefits of ZEV adoption to the municipalities?</a:t>
                      </a:r>
                    </a:p>
                    <a:p>
                      <a:pPr marL="285750" indent="-285750" algn="l" fontAlgn="t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What employment risk and opportunities exist?</a:t>
                      </a:r>
                    </a:p>
                    <a:p>
                      <a:pPr marL="285750" indent="-285750" algn="l" fontAlgn="t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What are the economic impacts from climate and health?</a:t>
                      </a:r>
                    </a:p>
                  </a:txBody>
                  <a:tcPr marL="8280" marR="8280" marT="828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945509"/>
                  </a:ext>
                </a:extLst>
              </a:tr>
              <a:tr h="1094496">
                <a:tc>
                  <a:txBody>
                    <a:bodyPr/>
                    <a:lstStyle/>
                    <a:p>
                      <a:pPr algn="l" fontAlgn="t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algn="l" fontAlgn="t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algn="l" fontAlgn="t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algn="l" fontAlgn="t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280" marR="8280" marT="828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395015"/>
                  </a:ext>
                </a:extLst>
              </a:tr>
            </a:tbl>
          </a:graphicData>
        </a:graphic>
      </p:graphicFrame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36902324-9854-404E-B4E6-6CC838868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03402" y="9322648"/>
            <a:ext cx="5348566" cy="535517"/>
          </a:xfrm>
        </p:spPr>
        <p:txBody>
          <a:bodyPr/>
          <a:lstStyle/>
          <a:p>
            <a:pPr defTabSz="1552691"/>
            <a:r>
              <a:rPr lang="en-US">
                <a:solidFill>
                  <a:prstClr val="black"/>
                </a:solidFill>
                <a:latin typeface="Arial" panose="020B0604020202020204"/>
              </a:rPr>
              <a:t>Toronto and Region Conservation Authority</a:t>
            </a:r>
          </a:p>
        </p:txBody>
      </p:sp>
    </p:spTree>
    <p:extLst>
      <p:ext uri="{BB962C8B-B14F-4D97-AF65-F5344CB8AC3E}">
        <p14:creationId xmlns:p14="http://schemas.microsoft.com/office/powerpoint/2010/main" val="21736105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9D9F162-026E-4F23-8DB9-45C71DB1C89A}"/>
              </a:ext>
            </a:extLst>
          </p:cNvPr>
          <p:cNvCxnSpPr>
            <a:cxnSpLocks/>
          </p:cNvCxnSpPr>
          <p:nvPr/>
        </p:nvCxnSpPr>
        <p:spPr>
          <a:xfrm>
            <a:off x="15304332" y="4418818"/>
            <a:ext cx="0" cy="2341580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503402" y="9322648"/>
            <a:ext cx="5348566" cy="535517"/>
          </a:xfrm>
        </p:spPr>
        <p:txBody>
          <a:bodyPr/>
          <a:lstStyle/>
          <a:p>
            <a:pPr marL="0" marR="0" lvl="0" indent="0" algn="r" defTabSz="15526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Toronto and Region Conservation Authority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5526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0308A7-DC8B-48A7-86C6-D70C82DE8ED6}" type="slidenum"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155269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B8DBFF7-591B-45B7-915F-D67FC2BDCFFF}"/>
              </a:ext>
            </a:extLst>
          </p:cNvPr>
          <p:cNvSpPr txBox="1">
            <a:spLocks/>
          </p:cNvSpPr>
          <p:nvPr/>
        </p:nvSpPr>
        <p:spPr>
          <a:xfrm>
            <a:off x="284003" y="402068"/>
            <a:ext cx="13407390" cy="954292"/>
          </a:xfrm>
          <a:prstGeom prst="rect">
            <a:avLst/>
          </a:prstGeom>
        </p:spPr>
        <p:txBody>
          <a:bodyPr vert="horz" lIns="163764" tIns="81882" rIns="163764" bIns="81882" rtlCol="0" anchor="ctr">
            <a:normAutofit/>
          </a:bodyPr>
          <a:lstStyle>
            <a:lvl1pPr algn="l" defTabSz="16376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163766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Workplan</a:t>
            </a: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32F8CCD6-CDD0-42B7-B342-4F6611E13FC4}"/>
              </a:ext>
            </a:extLst>
          </p:cNvPr>
          <p:cNvSpPr/>
          <p:nvPr/>
        </p:nvSpPr>
        <p:spPr>
          <a:xfrm>
            <a:off x="4965699" y="6475208"/>
            <a:ext cx="10565365" cy="1209966"/>
          </a:xfrm>
          <a:prstGeom prst="rightArrow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4613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Phase 3:</a:t>
            </a:r>
          </a:p>
          <a:p>
            <a:pPr marL="0" marR="0" lvl="0" indent="0" algn="ctr" defTabSz="14613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Strategy Development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E799319A-DA77-450D-ACCD-9F4A0C713B6B}"/>
              </a:ext>
            </a:extLst>
          </p:cNvPr>
          <p:cNvSpPr/>
          <p:nvPr/>
        </p:nvSpPr>
        <p:spPr>
          <a:xfrm>
            <a:off x="2159000" y="6475208"/>
            <a:ext cx="3495828" cy="1209966"/>
          </a:xfrm>
          <a:prstGeom prst="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4613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   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Phase 2:</a:t>
            </a:r>
          </a:p>
          <a:p>
            <a:pPr marL="0" marR="0" lvl="0" indent="0" algn="ctr" defTabSz="14613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Background Research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B26F680C-BF85-42D0-A424-CE0F01F05901}"/>
              </a:ext>
            </a:extLst>
          </p:cNvPr>
          <p:cNvSpPr/>
          <p:nvPr/>
        </p:nvSpPr>
        <p:spPr>
          <a:xfrm>
            <a:off x="284002" y="6475208"/>
            <a:ext cx="2225677" cy="1209966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4613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Phase 1: </a:t>
            </a:r>
          </a:p>
          <a:p>
            <a:pPr marL="0" marR="0" lvl="0" indent="0" algn="ctr" defTabSz="14613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Mapping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6370489-240F-494C-99D2-0F0A63C6FC9D}"/>
              </a:ext>
            </a:extLst>
          </p:cNvPr>
          <p:cNvCxnSpPr>
            <a:cxnSpLocks/>
          </p:cNvCxnSpPr>
          <p:nvPr/>
        </p:nvCxnSpPr>
        <p:spPr>
          <a:xfrm>
            <a:off x="284003" y="4368800"/>
            <a:ext cx="0" cy="2324100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57CB59E-B654-4AD5-89E2-960CA64F14AB}"/>
              </a:ext>
            </a:extLst>
          </p:cNvPr>
          <p:cNvSpPr txBox="1"/>
          <p:nvPr/>
        </p:nvSpPr>
        <p:spPr>
          <a:xfrm rot="19423809">
            <a:off x="-173454" y="3507949"/>
            <a:ext cx="20243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613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CACE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Q2 2018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204ACB9-388C-411B-A155-6A301EB37FC3}"/>
              </a:ext>
            </a:extLst>
          </p:cNvPr>
          <p:cNvCxnSpPr>
            <a:cxnSpLocks/>
          </p:cNvCxnSpPr>
          <p:nvPr/>
        </p:nvCxnSpPr>
        <p:spPr>
          <a:xfrm>
            <a:off x="2304812" y="4462084"/>
            <a:ext cx="0" cy="2248297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F3193C7A-B66B-45D9-9760-364AE50D6E43}"/>
              </a:ext>
            </a:extLst>
          </p:cNvPr>
          <p:cNvSpPr txBox="1"/>
          <p:nvPr/>
        </p:nvSpPr>
        <p:spPr>
          <a:xfrm rot="19423809">
            <a:off x="1847355" y="3525430"/>
            <a:ext cx="20243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613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2CACE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Q3 2018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20DF92E-6135-466B-B5A9-2E757848A9B1}"/>
              </a:ext>
            </a:extLst>
          </p:cNvPr>
          <p:cNvCxnSpPr>
            <a:cxnSpLocks/>
          </p:cNvCxnSpPr>
          <p:nvPr/>
        </p:nvCxnSpPr>
        <p:spPr>
          <a:xfrm>
            <a:off x="5421491" y="4379596"/>
            <a:ext cx="0" cy="2330784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A8144B8B-55AC-4B30-9CE1-A06FE69A5B1E}"/>
              </a:ext>
            </a:extLst>
          </p:cNvPr>
          <p:cNvSpPr txBox="1"/>
          <p:nvPr/>
        </p:nvSpPr>
        <p:spPr>
          <a:xfrm rot="19423809">
            <a:off x="5041081" y="3458667"/>
            <a:ext cx="20243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613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CACE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Q2 2019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BF793F6-83E7-4EE6-877F-508078E496D8}"/>
              </a:ext>
            </a:extLst>
          </p:cNvPr>
          <p:cNvSpPr txBox="1"/>
          <p:nvPr/>
        </p:nvSpPr>
        <p:spPr>
          <a:xfrm rot="19423809">
            <a:off x="14398322" y="3525429"/>
            <a:ext cx="20243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613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CACE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Q4 2020</a:t>
            </a: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81008D7B-2537-49D1-BEA6-3920AA625CBB}"/>
              </a:ext>
            </a:extLst>
          </p:cNvPr>
          <p:cNvCxnSpPr>
            <a:cxnSpLocks/>
          </p:cNvCxnSpPr>
          <p:nvPr/>
        </p:nvCxnSpPr>
        <p:spPr>
          <a:xfrm>
            <a:off x="4080784" y="4897268"/>
            <a:ext cx="4098" cy="14758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A3675306-EB6C-4B0C-B224-158FB1EC47B3}"/>
              </a:ext>
            </a:extLst>
          </p:cNvPr>
          <p:cNvSpPr txBox="1"/>
          <p:nvPr/>
        </p:nvSpPr>
        <p:spPr>
          <a:xfrm>
            <a:off x="2301119" y="5069998"/>
            <a:ext cx="17995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4613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2CACE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Stakeholder interviews and Secondary Research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BA680EB9-F5B3-4D1F-8B0E-2389C872C3F1}"/>
              </a:ext>
            </a:extLst>
          </p:cNvPr>
          <p:cNvSpPr txBox="1"/>
          <p:nvPr/>
        </p:nvSpPr>
        <p:spPr>
          <a:xfrm>
            <a:off x="4088178" y="5069998"/>
            <a:ext cx="1317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4613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2CACE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Report Synthesis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A577BB08-ABD7-423C-B003-3055A09DDFC6}"/>
              </a:ext>
            </a:extLst>
          </p:cNvPr>
          <p:cNvSpPr txBox="1"/>
          <p:nvPr/>
        </p:nvSpPr>
        <p:spPr>
          <a:xfrm>
            <a:off x="284004" y="5069998"/>
            <a:ext cx="2020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1"/>
                </a:solidFill>
              </a:rPr>
              <a:t>Existing Charging Infrastructure Mapping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AA32D89-ED50-4E3B-AD0B-9F8977662AB9}"/>
              </a:ext>
            </a:extLst>
          </p:cNvPr>
          <p:cNvSpPr txBox="1"/>
          <p:nvPr/>
        </p:nvSpPr>
        <p:spPr>
          <a:xfrm>
            <a:off x="5424554" y="5069998"/>
            <a:ext cx="12003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4613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2CACE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ZEV Strategy Project Inception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7F27B2A-D80E-40B0-B41E-3F8287E37E31}"/>
              </a:ext>
            </a:extLst>
          </p:cNvPr>
          <p:cNvSpPr txBox="1"/>
          <p:nvPr/>
        </p:nvSpPr>
        <p:spPr>
          <a:xfrm>
            <a:off x="6630509" y="5069998"/>
            <a:ext cx="12979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4613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2CACE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Policy Alignment Mapping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C5779C0-AA27-4C05-A385-59AC0F7F9EFE}"/>
              </a:ext>
            </a:extLst>
          </p:cNvPr>
          <p:cNvSpPr txBox="1"/>
          <p:nvPr/>
        </p:nvSpPr>
        <p:spPr>
          <a:xfrm>
            <a:off x="7899400" y="5069998"/>
            <a:ext cx="24000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4613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2CACE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Research and Data Analysis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E730D8A-C0B1-4F36-8FC2-03B24D202418}"/>
              </a:ext>
            </a:extLst>
          </p:cNvPr>
          <p:cNvSpPr txBox="1"/>
          <p:nvPr/>
        </p:nvSpPr>
        <p:spPr>
          <a:xfrm>
            <a:off x="10302499" y="5069998"/>
            <a:ext cx="14422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4613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2CACE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Action Prioritization Workshop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AA81B4F-E822-464F-8C67-8E69ABDB399B}"/>
              </a:ext>
            </a:extLst>
          </p:cNvPr>
          <p:cNvSpPr txBox="1"/>
          <p:nvPr/>
        </p:nvSpPr>
        <p:spPr>
          <a:xfrm>
            <a:off x="11755157" y="5069998"/>
            <a:ext cx="9395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4613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CACE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Focus Groups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75402E6-621A-4313-AF69-0A536F56DE8C}"/>
              </a:ext>
            </a:extLst>
          </p:cNvPr>
          <p:cNvSpPr txBox="1"/>
          <p:nvPr/>
        </p:nvSpPr>
        <p:spPr>
          <a:xfrm>
            <a:off x="13820270" y="5069998"/>
            <a:ext cx="14405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4613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2CACE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Strategy</a:t>
            </a:r>
          </a:p>
          <a:p>
            <a:pPr marL="0" marR="0" lvl="0" indent="0" algn="ctr" defTabSz="14613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2CACE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Synthesis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A5A9DDA-466A-4F44-9CB4-59AC0B1D3B85}"/>
              </a:ext>
            </a:extLst>
          </p:cNvPr>
          <p:cNvSpPr txBox="1"/>
          <p:nvPr/>
        </p:nvSpPr>
        <p:spPr>
          <a:xfrm>
            <a:off x="12694739" y="5069998"/>
            <a:ext cx="11369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4613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2CACE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Final Comment Period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AB3F3A34-8F5C-46C2-8F66-D4B7F102346B}"/>
              </a:ext>
            </a:extLst>
          </p:cNvPr>
          <p:cNvCxnSpPr>
            <a:cxnSpLocks/>
          </p:cNvCxnSpPr>
          <p:nvPr/>
        </p:nvCxnSpPr>
        <p:spPr>
          <a:xfrm>
            <a:off x="6626929" y="4897268"/>
            <a:ext cx="4098" cy="14758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80DE535D-59D7-4889-9F54-2E7746FE8CA6}"/>
              </a:ext>
            </a:extLst>
          </p:cNvPr>
          <p:cNvCxnSpPr>
            <a:cxnSpLocks/>
          </p:cNvCxnSpPr>
          <p:nvPr/>
        </p:nvCxnSpPr>
        <p:spPr>
          <a:xfrm>
            <a:off x="7909100" y="4897268"/>
            <a:ext cx="4098" cy="14758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AD2281C6-69B9-4194-90F7-3E2033EAAD91}"/>
              </a:ext>
            </a:extLst>
          </p:cNvPr>
          <p:cNvCxnSpPr>
            <a:cxnSpLocks/>
          </p:cNvCxnSpPr>
          <p:nvPr/>
        </p:nvCxnSpPr>
        <p:spPr>
          <a:xfrm>
            <a:off x="10284392" y="4897268"/>
            <a:ext cx="4098" cy="14758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234A4366-2A33-4BBD-AD4A-925CBDF3481C}"/>
              </a:ext>
            </a:extLst>
          </p:cNvPr>
          <p:cNvCxnSpPr>
            <a:cxnSpLocks/>
          </p:cNvCxnSpPr>
          <p:nvPr/>
        </p:nvCxnSpPr>
        <p:spPr>
          <a:xfrm>
            <a:off x="11744742" y="4897268"/>
            <a:ext cx="4098" cy="14758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9BCC2A11-8F84-44F2-81A4-8145D642AF70}"/>
              </a:ext>
            </a:extLst>
          </p:cNvPr>
          <p:cNvCxnSpPr>
            <a:cxnSpLocks/>
          </p:cNvCxnSpPr>
          <p:nvPr/>
        </p:nvCxnSpPr>
        <p:spPr>
          <a:xfrm>
            <a:off x="12684324" y="4897268"/>
            <a:ext cx="4098" cy="14758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0DE00451-5DCE-49A8-857D-C2A4B26D926E}"/>
              </a:ext>
            </a:extLst>
          </p:cNvPr>
          <p:cNvCxnSpPr>
            <a:cxnSpLocks/>
          </p:cNvCxnSpPr>
          <p:nvPr/>
        </p:nvCxnSpPr>
        <p:spPr>
          <a:xfrm>
            <a:off x="13831567" y="4897268"/>
            <a:ext cx="4098" cy="14758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Arrow: Down 35">
            <a:extLst>
              <a:ext uri="{FF2B5EF4-FFF2-40B4-BE49-F238E27FC236}">
                <a16:creationId xmlns:a16="http://schemas.microsoft.com/office/drawing/2014/main" id="{F9414A29-45EE-4186-85C6-FABB20A5D334}"/>
              </a:ext>
            </a:extLst>
          </p:cNvPr>
          <p:cNvSpPr/>
          <p:nvPr/>
        </p:nvSpPr>
        <p:spPr>
          <a:xfrm flipV="1">
            <a:off x="7673599" y="7644401"/>
            <a:ext cx="451602" cy="535517"/>
          </a:xfrm>
          <a:prstGeom prst="downArrow">
            <a:avLst/>
          </a:prstGeom>
          <a:solidFill>
            <a:srgbClr val="E75F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4613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0C0DED3-8D68-4D2C-8BBE-02A065F1FE0A}"/>
              </a:ext>
            </a:extLst>
          </p:cNvPr>
          <p:cNvSpPr txBox="1"/>
          <p:nvPr/>
        </p:nvSpPr>
        <p:spPr>
          <a:xfrm>
            <a:off x="6972300" y="8179918"/>
            <a:ext cx="18542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4613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1" i="0" u="none" strike="noStrike" kern="1200" cap="none" spc="0" normalizeH="0" baseline="0" noProof="0">
                <a:ln>
                  <a:noFill/>
                </a:ln>
                <a:solidFill>
                  <a:srgbClr val="E75F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WE ARE HERE</a:t>
            </a:r>
          </a:p>
        </p:txBody>
      </p:sp>
    </p:spTree>
    <p:extLst>
      <p:ext uri="{BB962C8B-B14F-4D97-AF65-F5344CB8AC3E}">
        <p14:creationId xmlns:p14="http://schemas.microsoft.com/office/powerpoint/2010/main" val="4378304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06838" y="8649422"/>
            <a:ext cx="3967163" cy="507724"/>
          </a:xfrm>
          <a:prstGeom prst="rect">
            <a:avLst/>
          </a:prstGeom>
          <a:noFill/>
        </p:spPr>
        <p:txBody>
          <a:bodyPr wrap="square" lIns="91342" tIns="45667" rIns="91342" bIns="45667" rtlCol="0">
            <a:spAutoFit/>
          </a:bodyPr>
          <a:lstStyle/>
          <a:p>
            <a:pPr defTabSz="1552691"/>
            <a:r>
              <a:rPr lang="en-US" sz="2700" dirty="0">
                <a:solidFill>
                  <a:prstClr val="black"/>
                </a:solidFill>
                <a:latin typeface="Arial" panose="020B0604020202020204"/>
              </a:rPr>
              <a:t>www.trca.ca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26280" y="991096"/>
            <a:ext cx="14092240" cy="1200222"/>
          </a:xfrm>
          <a:prstGeom prst="rect">
            <a:avLst/>
          </a:prstGeom>
          <a:noFill/>
        </p:spPr>
        <p:txBody>
          <a:bodyPr wrap="square" lIns="91342" tIns="45667" rIns="91342" bIns="45667" rtlCol="0">
            <a:spAutoFit/>
          </a:bodyPr>
          <a:lstStyle/>
          <a:p>
            <a:pPr defTabSz="1552691"/>
            <a:r>
              <a:rPr lang="en-US" sz="2400" b="1" dirty="0">
                <a:solidFill>
                  <a:prstClr val="black"/>
                </a:solidFill>
                <a:latin typeface="+mj-lt"/>
              </a:rPr>
              <a:t>Nathaniel Magder</a:t>
            </a:r>
          </a:p>
          <a:p>
            <a:pPr defTabSz="1552691"/>
            <a:r>
              <a:rPr lang="en-US" sz="2400" dirty="0">
                <a:solidFill>
                  <a:prstClr val="black"/>
                </a:solidFill>
                <a:latin typeface="+mj-lt"/>
              </a:rPr>
              <a:t>Toronto and Region Conservation Authority, Community Outreach &amp; Engagement</a:t>
            </a:r>
          </a:p>
          <a:p>
            <a:pPr defTabSz="1552691"/>
            <a:r>
              <a:rPr lang="en-US" sz="2400" dirty="0">
                <a:solidFill>
                  <a:prstClr val="black"/>
                </a:solidFill>
                <a:latin typeface="+mj-lt"/>
              </a:rPr>
              <a:t>nathaniel.magder@trca.ca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26280" y="2722316"/>
            <a:ext cx="14092240" cy="1200222"/>
          </a:xfrm>
          <a:prstGeom prst="rect">
            <a:avLst/>
          </a:prstGeom>
          <a:noFill/>
        </p:spPr>
        <p:txBody>
          <a:bodyPr wrap="square" lIns="91342" tIns="45667" rIns="91342" bIns="45667" rtlCol="0">
            <a:spAutoFit/>
          </a:bodyPr>
          <a:lstStyle/>
          <a:p>
            <a:pPr defTabSz="1552691"/>
            <a:r>
              <a:rPr lang="en-US" sz="2400" b="1" dirty="0">
                <a:solidFill>
                  <a:prstClr val="black"/>
                </a:solidFill>
                <a:latin typeface="+mj-lt"/>
              </a:rPr>
              <a:t>Gil Amdurski</a:t>
            </a:r>
          </a:p>
          <a:p>
            <a:pPr defTabSz="1552691"/>
            <a:r>
              <a:rPr lang="en-US" sz="2400" dirty="0">
                <a:solidFill>
                  <a:prstClr val="black"/>
                </a:solidFill>
                <a:latin typeface="+mj-lt"/>
              </a:rPr>
              <a:t>Toronto and Region Conservation Authority, Community Outreach &amp; Engagement</a:t>
            </a:r>
          </a:p>
          <a:p>
            <a:pPr defTabSz="1552691"/>
            <a:r>
              <a:rPr lang="en-US" sz="2400" dirty="0">
                <a:solidFill>
                  <a:prstClr val="black"/>
                </a:solidFill>
                <a:latin typeface="+mj-lt"/>
              </a:rPr>
              <a:t>gil.amdurski@trca.ca</a:t>
            </a:r>
          </a:p>
        </p:txBody>
      </p:sp>
    </p:spTree>
    <p:extLst>
      <p:ext uri="{BB962C8B-B14F-4D97-AF65-F5344CB8AC3E}">
        <p14:creationId xmlns:p14="http://schemas.microsoft.com/office/powerpoint/2010/main" val="42854825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6459" y="2502803"/>
            <a:ext cx="13213080" cy="989537"/>
          </a:xfrm>
        </p:spPr>
        <p:txBody>
          <a:bodyPr/>
          <a:lstStyle/>
          <a:p>
            <a:r>
              <a:rPr lang="en-US"/>
              <a:t>Why a Regional ZEV Strategy?</a:t>
            </a:r>
          </a:p>
        </p:txBody>
      </p:sp>
    </p:spTree>
    <p:extLst>
      <p:ext uri="{BB962C8B-B14F-4D97-AF65-F5344CB8AC3E}">
        <p14:creationId xmlns:p14="http://schemas.microsoft.com/office/powerpoint/2010/main" val="1433918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52691"/>
            <a:r>
              <a:rPr lang="en-US">
                <a:solidFill>
                  <a:prstClr val="black"/>
                </a:solidFill>
                <a:latin typeface="Arial" panose="020B0604020202020204"/>
              </a:rPr>
              <a:t>Toronto and Region Conservation Authority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52691"/>
            <a:fld id="{870308A7-DC8B-48A7-86C6-D70C82DE8ED6}" type="slidenum">
              <a:rPr lang="en-US">
                <a:solidFill>
                  <a:prstClr val="black"/>
                </a:solidFill>
                <a:latin typeface="Arial" panose="020B0604020202020204"/>
              </a:rPr>
              <a:pPr defTabSz="1552691"/>
              <a:t>4</a:t>
            </a:fld>
            <a:endParaRPr lang="en-US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2F6CBD8-7D7E-4CA6-848A-3746994A8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273" y="93458"/>
            <a:ext cx="13407390" cy="1944159"/>
          </a:xfrm>
        </p:spPr>
        <p:txBody>
          <a:bodyPr>
            <a:normAutofit/>
          </a:bodyPr>
          <a:lstStyle/>
          <a:p>
            <a:r>
              <a:rPr lang="en-US" sz="5000">
                <a:cs typeface="Arial"/>
              </a:rPr>
              <a:t>Why a ZEV Strategy?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88166F5-9A1E-4056-8C18-009F33C888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280" y="2157552"/>
            <a:ext cx="14830436" cy="7452542"/>
          </a:xfrm>
        </p:spPr>
        <p:txBody>
          <a:bodyPr vert="horz" lIns="91342" tIns="45667" rIns="91342" bIns="45667" rtlCol="0" anchor="t">
            <a:normAutofit fontScale="70000" lnSpcReduction="20000"/>
          </a:bodyPr>
          <a:lstStyle/>
          <a:p>
            <a:r>
              <a:rPr lang="en-US" sz="3200" b="1" i="1" dirty="0">
                <a:ea typeface="+mn-lt"/>
                <a:cs typeface="+mn-lt"/>
              </a:rPr>
              <a:t>Opportunity Statement</a:t>
            </a:r>
            <a:endParaRPr lang="en-US" sz="3200" i="1" dirty="0">
              <a:ea typeface="+mn-lt"/>
              <a:cs typeface="+mn-lt"/>
            </a:endParaRPr>
          </a:p>
          <a:p>
            <a:pPr marL="457200" indent="-457200">
              <a:lnSpc>
                <a:spcPct val="130000"/>
              </a:lnSpc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en-US" sz="3200" dirty="0"/>
              <a:t>Municipalities have an </a:t>
            </a:r>
            <a:r>
              <a:rPr lang="en-US" sz="3200" dirty="0">
                <a:solidFill>
                  <a:srgbClr val="FF0000"/>
                </a:solidFill>
              </a:rPr>
              <a:t>economic</a:t>
            </a:r>
            <a:r>
              <a:rPr lang="en-US" sz="3200" dirty="0"/>
              <a:t> opportunity to encourage the uptake of EVs in their jurisdictions – by mitigating infrastructure costs, reducing transportation fuel costs, securing energy spending on transportation fuels in the local region and by attracting economic development.</a:t>
            </a:r>
            <a:endParaRPr lang="en-US" sz="3200" dirty="0">
              <a:cs typeface="Arial"/>
            </a:endParaRPr>
          </a:p>
          <a:p>
            <a:pPr marL="457200" indent="-457200">
              <a:lnSpc>
                <a:spcPct val="130000"/>
              </a:lnSpc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en-US" sz="3200" dirty="0"/>
              <a:t>Poor </a:t>
            </a:r>
            <a:r>
              <a:rPr lang="en-US" sz="3200" dirty="0">
                <a:solidFill>
                  <a:srgbClr val="FF0000"/>
                </a:solidFill>
              </a:rPr>
              <a:t>air quality </a:t>
            </a:r>
            <a:r>
              <a:rPr lang="en-US" sz="3200" dirty="0"/>
              <a:t>from transportation emissions</a:t>
            </a:r>
            <a:r>
              <a:rPr lang="en-US" sz="3200" dirty="0">
                <a:solidFill>
                  <a:srgbClr val="FF0000"/>
                </a:solidFill>
              </a:rPr>
              <a:t> </a:t>
            </a:r>
            <a:r>
              <a:rPr lang="en-US" sz="3200" dirty="0">
                <a:solidFill>
                  <a:srgbClr val="000000"/>
                </a:solidFill>
              </a:rPr>
              <a:t>put</a:t>
            </a:r>
            <a:r>
              <a:rPr lang="en-US" sz="3200" dirty="0"/>
              <a:t> residents at risk of premature death and chronic disease and contributes to municipal healthcare costs.</a:t>
            </a:r>
            <a:endParaRPr lang="en-US" sz="3200" dirty="0">
              <a:cs typeface="Arial"/>
            </a:endParaRPr>
          </a:p>
          <a:p>
            <a:pPr marL="457200" indent="-457200">
              <a:lnSpc>
                <a:spcPct val="130000"/>
              </a:lnSpc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en-US" sz="3200" dirty="0"/>
              <a:t>Transportation is one of the top sources of</a:t>
            </a:r>
            <a:r>
              <a:rPr lang="en-US" sz="3200" dirty="0">
                <a:solidFill>
                  <a:srgbClr val="FF0000"/>
                </a:solidFill>
              </a:rPr>
              <a:t> greenhouse gas emissions</a:t>
            </a:r>
            <a:r>
              <a:rPr lang="en-US" sz="3200" dirty="0"/>
              <a:t> in Peel and light-duty vehicles make up a significant portion.  The IPCC indicates that the share of transportation from low-emission vehicles needs to be to 35%-65% by 2050 to limit global warming to 1.5</a:t>
            </a:r>
            <a:r>
              <a:rPr lang="en-US" sz="3200" baseline="30000" dirty="0"/>
              <a:t>o</a:t>
            </a:r>
            <a:r>
              <a:rPr lang="en-US" sz="3200" dirty="0"/>
              <a:t>C (</a:t>
            </a:r>
            <a:r>
              <a:rPr lang="en-US" sz="3200" dirty="0">
                <a:hlinkClick r:id="rId3"/>
              </a:rPr>
              <a:t>IPCC, 2018, C.2.4</a:t>
            </a:r>
            <a:r>
              <a:rPr lang="en-US" sz="3200" dirty="0"/>
              <a:t>).</a:t>
            </a:r>
            <a:endParaRPr lang="en-US" sz="3200" dirty="0">
              <a:cs typeface="Arial"/>
            </a:endParaRPr>
          </a:p>
          <a:p>
            <a:pPr marL="457200" indent="-457200">
              <a:lnSpc>
                <a:spcPct val="130000"/>
              </a:lnSpc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cs typeface="Arial"/>
              </a:rPr>
              <a:t>A lack of EV charging infrastructure remains a particularly strong barrier, and municipalities have jurisdiction over policy levers that can encourage </a:t>
            </a:r>
            <a:r>
              <a:rPr lang="en-US" sz="3200" dirty="0">
                <a:solidFill>
                  <a:srgbClr val="FF0000"/>
                </a:solidFill>
                <a:cs typeface="Arial"/>
              </a:rPr>
              <a:t>local development</a:t>
            </a:r>
            <a:r>
              <a:rPr lang="en-US" sz="3200" dirty="0">
                <a:cs typeface="Arial"/>
              </a:rPr>
              <a:t> in ensuring long-term cost savings for local residents and businesses.</a:t>
            </a:r>
          </a:p>
          <a:p>
            <a:pPr marL="457200" indent="-457200">
              <a:lnSpc>
                <a:spcPct val="130000"/>
              </a:lnSpc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cs typeface="Arial"/>
              </a:rPr>
              <a:t>Public and industry awareness and literacy around ZEV technology and its benefits remains low in the Canadian market (</a:t>
            </a:r>
            <a:r>
              <a:rPr lang="en-US" sz="3200" dirty="0" err="1">
                <a:cs typeface="Arial"/>
              </a:rPr>
              <a:t>Plug'n</a:t>
            </a:r>
            <a:r>
              <a:rPr lang="en-US" sz="3200" dirty="0">
                <a:cs typeface="Arial"/>
              </a:rPr>
              <a:t> Drive, 2018). Municipalities’ strong relationships with local communities positions them well to effectively raise </a:t>
            </a:r>
            <a:r>
              <a:rPr lang="en-US" sz="3200" dirty="0">
                <a:solidFill>
                  <a:srgbClr val="FF0000"/>
                </a:solidFill>
                <a:cs typeface="Arial"/>
              </a:rPr>
              <a:t>awareness</a:t>
            </a:r>
            <a:r>
              <a:rPr lang="en-US" sz="3200" dirty="0">
                <a:cs typeface="Arial"/>
              </a:rPr>
              <a:t> </a:t>
            </a:r>
            <a:r>
              <a:rPr lang="en-US" sz="3200" dirty="0">
                <a:solidFill>
                  <a:srgbClr val="FF0000"/>
                </a:solidFill>
                <a:cs typeface="Arial"/>
              </a:rPr>
              <a:t>and</a:t>
            </a:r>
            <a:r>
              <a:rPr lang="en-US" sz="3200" dirty="0">
                <a:cs typeface="Arial"/>
              </a:rPr>
              <a:t> </a:t>
            </a:r>
            <a:r>
              <a:rPr lang="en-US" sz="3200" dirty="0">
                <a:solidFill>
                  <a:srgbClr val="FF0000"/>
                </a:solidFill>
                <a:cs typeface="Arial"/>
              </a:rPr>
              <a:t>educate</a:t>
            </a:r>
            <a:r>
              <a:rPr lang="en-US" sz="3200" dirty="0">
                <a:cs typeface="Arial"/>
              </a:rPr>
              <a:t> residents and local businesses on emerging technologies. </a:t>
            </a:r>
          </a:p>
        </p:txBody>
      </p:sp>
    </p:spTree>
    <p:extLst>
      <p:ext uri="{BB962C8B-B14F-4D97-AF65-F5344CB8AC3E}">
        <p14:creationId xmlns:p14="http://schemas.microsoft.com/office/powerpoint/2010/main" val="2212894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740" y="4541215"/>
            <a:ext cx="7039349" cy="578296"/>
          </a:xfrm>
        </p:spPr>
        <p:txBody>
          <a:bodyPr>
            <a:normAutofit/>
          </a:bodyPr>
          <a:lstStyle/>
          <a:p>
            <a:r>
              <a:rPr lang="en-US" sz="2000" b="0" i="1">
                <a:solidFill>
                  <a:schemeClr val="accent1"/>
                </a:solidFill>
              </a:rPr>
              <a:t>EVs are quickly being adopted worldwide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740" y="1952739"/>
            <a:ext cx="14247494" cy="2346639"/>
          </a:xfrm>
        </p:spPr>
        <p:txBody>
          <a:bodyPr vert="horz" lIns="91342" tIns="45667" rIns="91342" bIns="45667" rtlCol="0" anchor="t">
            <a:normAutofit lnSpcReduction="10000"/>
          </a:bodyPr>
          <a:lstStyle/>
          <a:p>
            <a:pPr marL="91440">
              <a:lnSpc>
                <a:spcPct val="130000"/>
              </a:lnSpc>
              <a:spcBef>
                <a:spcPts val="1200"/>
              </a:spcBef>
            </a:pPr>
            <a:r>
              <a:rPr lang="en-US" sz="2800" b="1" i="1" dirty="0"/>
              <a:t>The  Market Context</a:t>
            </a:r>
          </a:p>
          <a:p>
            <a:pPr marL="365760" indent="-274320">
              <a:lnSpc>
                <a:spcPct val="13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Rapid growth in global EV market</a:t>
            </a:r>
          </a:p>
          <a:p>
            <a:pPr marL="365760" indent="-274320">
              <a:lnSpc>
                <a:spcPct val="13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Automakers have committed $300-$400B to make available over 200 plug-in vehicle models by 2022-2023</a:t>
            </a:r>
          </a:p>
          <a:p>
            <a:pPr marL="365760" indent="-274320">
              <a:lnSpc>
                <a:spcPct val="13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Personal vehicles in North America in the future will be larger, fewer and more electric.</a:t>
            </a:r>
            <a:endParaRPr lang="en-US" sz="2200" dirty="0">
              <a:cs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52691"/>
            <a:r>
              <a:rPr lang="en-US">
                <a:solidFill>
                  <a:prstClr val="black"/>
                </a:solidFill>
                <a:latin typeface="Arial" panose="020B0604020202020204"/>
              </a:rPr>
              <a:t>Toronto and Region Conservation Authority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52691"/>
            <a:fld id="{870308A7-DC8B-48A7-86C6-D70C82DE8ED6}" type="slidenum">
              <a:rPr lang="en-US">
                <a:solidFill>
                  <a:prstClr val="black"/>
                </a:solidFill>
                <a:latin typeface="Arial" panose="020B0604020202020204"/>
              </a:rPr>
              <a:pPr defTabSz="1552691"/>
              <a:t>5</a:t>
            </a:fld>
            <a:endParaRPr lang="en-US">
              <a:solidFill>
                <a:prstClr val="black"/>
              </a:solidFill>
              <a:latin typeface="Arial" panose="020B0604020202020204"/>
            </a:endParaRPr>
          </a:p>
        </p:txBody>
      </p:sp>
      <p:pic>
        <p:nvPicPr>
          <p:cNvPr id="1026" name="Picture 2" descr="https://lh6.googleusercontent.com/K2J0EWPPEjLX1omYt9DDDBOAl831c3c99NGzBkY6mllyhAVThG-gQgMeFkyyTSwHCKK8l8HIOW3qU52f2rsJrFXtkfpnlYzD1-1wKnmAI4h-f2VzBahVxkB6Sfri49bAf0ByqwZAxv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165" y="5581894"/>
            <a:ext cx="6758376" cy="2415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18680" y="8149064"/>
            <a:ext cx="3005054" cy="646224"/>
          </a:xfrm>
          <a:prstGeom prst="rect">
            <a:avLst/>
          </a:prstGeom>
          <a:noFill/>
        </p:spPr>
        <p:txBody>
          <a:bodyPr wrap="square" lIns="91342" tIns="45667" rIns="91342" bIns="45667" rtlCol="0">
            <a:spAutoFit/>
          </a:bodyPr>
          <a:lstStyle/>
          <a:p>
            <a:pPr defTabSz="1552691"/>
            <a:r>
              <a:rPr lang="en-US" sz="1300" b="1" i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</a:rPr>
              <a:t>Source: </a:t>
            </a:r>
            <a:r>
              <a:rPr lang="en-US" sz="1300" b="1" i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hlinkClick r:id="rId4"/>
              </a:rPr>
              <a:t>IEA 2018</a:t>
            </a:r>
            <a:endParaRPr lang="en-US" sz="1300" b="1" i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/>
            </a:endParaRPr>
          </a:p>
          <a:p>
            <a:pPr defTabSz="1552691"/>
            <a:endParaRPr lang="en-US" sz="230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7646561-398C-4764-B77F-73FF531AC1D7}"/>
              </a:ext>
            </a:extLst>
          </p:cNvPr>
          <p:cNvSpPr txBox="1">
            <a:spLocks/>
          </p:cNvSpPr>
          <p:nvPr/>
        </p:nvSpPr>
        <p:spPr>
          <a:xfrm>
            <a:off x="327401" y="93458"/>
            <a:ext cx="13407390" cy="1944159"/>
          </a:xfrm>
          <a:prstGeom prst="rect">
            <a:avLst/>
          </a:prstGeom>
        </p:spPr>
        <p:txBody>
          <a:bodyPr vert="horz" lIns="91342" tIns="45667" rIns="91342" bIns="45667" rtlCol="0" anchor="ctr">
            <a:normAutofit/>
          </a:bodyPr>
          <a:lstStyle>
            <a:lvl1pPr algn="l" defTabSz="155269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Why a ZEV Strategy?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09F0C55-03F5-490F-AEA1-00001F205123}"/>
              </a:ext>
            </a:extLst>
          </p:cNvPr>
          <p:cNvSpPr txBox="1">
            <a:spLocks/>
          </p:cNvSpPr>
          <p:nvPr/>
        </p:nvSpPr>
        <p:spPr>
          <a:xfrm>
            <a:off x="8410270" y="4451296"/>
            <a:ext cx="6874038" cy="955595"/>
          </a:xfrm>
          <a:prstGeom prst="rect">
            <a:avLst/>
          </a:prstGeom>
        </p:spPr>
        <p:txBody>
          <a:bodyPr vert="horz" lIns="91342" tIns="45667" rIns="91342" bIns="45667" rtlCol="0" anchor="ctr">
            <a:normAutofit/>
          </a:bodyPr>
          <a:lstStyle>
            <a:lvl1pPr algn="l" defTabSz="155269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0" i="1">
                <a:solidFill>
                  <a:schemeClr val="accent1"/>
                </a:solidFill>
              </a:rPr>
              <a:t>Many municipalities are prioritizing alternative modes of transportation to personal vehicles</a:t>
            </a:r>
            <a:endParaRPr lang="en-US" sz="2000" b="0" i="1">
              <a:solidFill>
                <a:schemeClr val="accent1"/>
              </a:solidFill>
              <a:cs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4C45B4-0040-4CE3-BAF3-814EA23119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19546" y="5599069"/>
            <a:ext cx="2719121" cy="278131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76B8521-832B-4835-8050-E0A76D6DE3F3}"/>
              </a:ext>
            </a:extLst>
          </p:cNvPr>
          <p:cNvSpPr txBox="1"/>
          <p:nvPr/>
        </p:nvSpPr>
        <p:spPr>
          <a:xfrm>
            <a:off x="8503402" y="8574165"/>
            <a:ext cx="5637832" cy="646224"/>
          </a:xfrm>
          <a:prstGeom prst="rect">
            <a:avLst/>
          </a:prstGeom>
          <a:noFill/>
        </p:spPr>
        <p:txBody>
          <a:bodyPr wrap="square" lIns="91342" tIns="45667" rIns="91342" bIns="45667" rtlCol="0">
            <a:spAutoFit/>
          </a:bodyPr>
          <a:lstStyle/>
          <a:p>
            <a:pPr defTabSz="1552691"/>
            <a:r>
              <a:rPr lang="en-US" sz="1300" b="1" i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</a:rPr>
              <a:t>Source: </a:t>
            </a:r>
            <a:r>
              <a:rPr lang="en-US" sz="1300" b="1" i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hlinkClick r:id="rId6"/>
              </a:rPr>
              <a:t>City of Vancouver, Transportation 2040: Moving Forward</a:t>
            </a:r>
            <a:endParaRPr lang="en-US" sz="1300" b="1" i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/>
            </a:endParaRPr>
          </a:p>
          <a:p>
            <a:pPr defTabSz="1552691"/>
            <a:endParaRPr lang="en-US" sz="2300">
              <a:solidFill>
                <a:prstClr val="black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0649192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401" y="93458"/>
            <a:ext cx="13407390" cy="1944159"/>
          </a:xfrm>
        </p:spPr>
        <p:txBody>
          <a:bodyPr>
            <a:normAutofit/>
          </a:bodyPr>
          <a:lstStyle/>
          <a:p>
            <a:r>
              <a:rPr lang="en-US"/>
              <a:t>Why a </a:t>
            </a:r>
            <a:r>
              <a:rPr lang="en-US">
                <a:solidFill>
                  <a:srgbClr val="FF0000"/>
                </a:solidFill>
              </a:rPr>
              <a:t>Regional </a:t>
            </a:r>
            <a:r>
              <a:rPr lang="en-US"/>
              <a:t>ZEV Strategy?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503402" y="9248770"/>
            <a:ext cx="5898398" cy="609396"/>
          </a:xfrm>
          <a:solidFill>
            <a:schemeClr val="bg1"/>
          </a:solidFill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4AA43BF-7E9A-4FF1-922D-5A121494B5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639" y="3235171"/>
            <a:ext cx="13407390" cy="5976660"/>
          </a:xfrm>
        </p:spPr>
        <p:txBody>
          <a:bodyPr>
            <a:normAutofit/>
          </a:bodyPr>
          <a:lstStyle/>
          <a:p>
            <a:pPr marL="571500" indent="-571500">
              <a:lnSpc>
                <a:spcPct val="10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1"/>
                </a:solidFill>
              </a:rPr>
              <a:t>Consistency</a:t>
            </a:r>
            <a:r>
              <a:rPr lang="en-US" sz="2400" dirty="0"/>
              <a:t> for drivers as they travel through the region</a:t>
            </a:r>
          </a:p>
          <a:p>
            <a:pPr marL="1799744" lvl="1" indent="-571500">
              <a:lnSpc>
                <a:spcPct val="100000"/>
              </a:lnSpc>
              <a:spcBef>
                <a:spcPts val="1200"/>
              </a:spcBef>
              <a:buClrTx/>
              <a:buSzPct val="100000"/>
              <a:buFont typeface="Wingdings" panose="05000000000000000000" pitchFamily="2" charset="2"/>
              <a:buChar char="§"/>
            </a:pPr>
            <a:r>
              <a:rPr lang="en-US" sz="1800" dirty="0"/>
              <a:t>Charging station </a:t>
            </a:r>
            <a:r>
              <a:rPr lang="en-US" sz="1800" b="1" dirty="0"/>
              <a:t>usage and pricing</a:t>
            </a:r>
          </a:p>
          <a:p>
            <a:pPr marL="1799744" lvl="1" indent="-571500">
              <a:lnSpc>
                <a:spcPct val="100000"/>
              </a:lnSpc>
              <a:spcBef>
                <a:spcPts val="1200"/>
              </a:spcBef>
              <a:buClrTx/>
              <a:buSzPct val="100000"/>
              <a:buFont typeface="Wingdings" panose="05000000000000000000" pitchFamily="2" charset="2"/>
              <a:buChar char="§"/>
            </a:pPr>
            <a:r>
              <a:rPr lang="en-US" sz="1800" dirty="0"/>
              <a:t>Consistent </a:t>
            </a:r>
            <a:r>
              <a:rPr lang="en-US" sz="1800" b="1" dirty="0"/>
              <a:t>signage</a:t>
            </a:r>
          </a:p>
          <a:p>
            <a:pPr marL="1799744" lvl="1" indent="-571500">
              <a:lnSpc>
                <a:spcPct val="100000"/>
              </a:lnSpc>
              <a:spcBef>
                <a:spcPts val="1200"/>
              </a:spcBef>
              <a:buClrTx/>
              <a:buSzPct val="100000"/>
              <a:buFont typeface="Wingdings" panose="05000000000000000000" pitchFamily="2" charset="2"/>
              <a:buChar char="§"/>
            </a:pPr>
            <a:r>
              <a:rPr lang="en-US" sz="1800" dirty="0"/>
              <a:t>Regulations about preferred </a:t>
            </a:r>
            <a:r>
              <a:rPr lang="en-US" sz="1800" b="1" dirty="0"/>
              <a:t>access to lanes or parking </a:t>
            </a:r>
            <a:r>
              <a:rPr lang="en-US" sz="1800" dirty="0"/>
              <a:t>for ZEVs</a:t>
            </a:r>
          </a:p>
          <a:p>
            <a:pPr marL="571500" indent="-571500">
              <a:lnSpc>
                <a:spcPct val="10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1"/>
                </a:solidFill>
              </a:rPr>
              <a:t>Common</a:t>
            </a:r>
            <a:r>
              <a:rPr lang="en-US" sz="2400" dirty="0"/>
              <a:t> </a:t>
            </a:r>
            <a:r>
              <a:rPr lang="en-US" sz="2400" b="1" dirty="0">
                <a:solidFill>
                  <a:schemeClr val="accent1"/>
                </a:solidFill>
              </a:rPr>
              <a:t>practices</a:t>
            </a:r>
            <a:r>
              <a:rPr lang="en-US" sz="2400" dirty="0"/>
              <a:t> for development and construction industry</a:t>
            </a:r>
          </a:p>
          <a:p>
            <a:pPr marL="1799744" lvl="1" indent="-571500">
              <a:lnSpc>
                <a:spcPct val="100000"/>
              </a:lnSpc>
              <a:spcBef>
                <a:spcPts val="1200"/>
              </a:spcBef>
              <a:buClrTx/>
              <a:buSzPct val="100000"/>
              <a:buFont typeface="Wingdings" panose="05000000000000000000" pitchFamily="2" charset="2"/>
              <a:buChar char="§"/>
            </a:pPr>
            <a:r>
              <a:rPr lang="en-US" sz="1800" dirty="0"/>
              <a:t>Broader consistency of </a:t>
            </a:r>
            <a:r>
              <a:rPr lang="en-US" sz="1800" b="1" dirty="0"/>
              <a:t>development policies</a:t>
            </a:r>
          </a:p>
          <a:p>
            <a:pPr marL="1799744" lvl="1" indent="-571500">
              <a:lnSpc>
                <a:spcPct val="100000"/>
              </a:lnSpc>
              <a:spcBef>
                <a:spcPts val="1200"/>
              </a:spcBef>
              <a:buClrTx/>
              <a:buSzPct val="100000"/>
              <a:buFont typeface="Wingdings" panose="05000000000000000000" pitchFamily="2" charset="2"/>
              <a:buChar char="§"/>
            </a:pPr>
            <a:r>
              <a:rPr lang="en-US" sz="1800" dirty="0"/>
              <a:t>Simplification of </a:t>
            </a:r>
            <a:r>
              <a:rPr lang="en-US" sz="1800" b="1" dirty="0"/>
              <a:t>permit approval </a:t>
            </a:r>
            <a:r>
              <a:rPr lang="en-US" sz="1800" dirty="0"/>
              <a:t>process</a:t>
            </a:r>
          </a:p>
          <a:p>
            <a:pPr marL="1799744" lvl="1" indent="-571500">
              <a:lnSpc>
                <a:spcPct val="100000"/>
              </a:lnSpc>
              <a:spcBef>
                <a:spcPts val="1200"/>
              </a:spcBef>
              <a:buClrTx/>
              <a:buSzPct val="100000"/>
              <a:buFont typeface="Wingdings" panose="05000000000000000000" pitchFamily="2" charset="2"/>
              <a:buChar char="§"/>
            </a:pPr>
            <a:r>
              <a:rPr lang="en-US" sz="1800" dirty="0"/>
              <a:t>Clarity on </a:t>
            </a:r>
            <a:r>
              <a:rPr lang="en-US" sz="1800" b="1" dirty="0"/>
              <a:t>provincial versus municipal</a:t>
            </a:r>
            <a:r>
              <a:rPr lang="en-US" sz="1800" dirty="0"/>
              <a:t> planning jurisdiction</a:t>
            </a:r>
          </a:p>
          <a:p>
            <a:pPr marL="571500" indent="-571500">
              <a:lnSpc>
                <a:spcPct val="10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1"/>
                </a:solidFill>
              </a:rPr>
              <a:t>Evenly</a:t>
            </a:r>
            <a:r>
              <a:rPr lang="en-US" sz="2400" dirty="0"/>
              <a:t> </a:t>
            </a:r>
            <a:r>
              <a:rPr lang="en-US" sz="2400" b="1" dirty="0">
                <a:solidFill>
                  <a:schemeClr val="accent1"/>
                </a:solidFill>
              </a:rPr>
              <a:t>dispersed</a:t>
            </a:r>
            <a:r>
              <a:rPr lang="en-US" sz="2400" dirty="0"/>
              <a:t> incentivization supports supply chain efficiencies</a:t>
            </a:r>
          </a:p>
          <a:p>
            <a:pPr marL="1799744" lvl="1" indent="-571500">
              <a:lnSpc>
                <a:spcPct val="100000"/>
              </a:lnSpc>
              <a:spcBef>
                <a:spcPts val="1200"/>
              </a:spcBef>
              <a:buClrTx/>
              <a:buSzPct val="100000"/>
              <a:buFont typeface="Wingdings" panose="05000000000000000000" pitchFamily="2" charset="2"/>
              <a:buChar char="§"/>
            </a:pPr>
            <a:r>
              <a:rPr lang="en-US" sz="1800" dirty="0"/>
              <a:t>Dealers focus </a:t>
            </a:r>
            <a:r>
              <a:rPr lang="en-US" sz="1800" b="1" dirty="0"/>
              <a:t>EV vehicle sales </a:t>
            </a:r>
            <a:r>
              <a:rPr lang="en-US" sz="1800" dirty="0"/>
              <a:t>in regions where customer are incentivized the strongest</a:t>
            </a:r>
          </a:p>
          <a:p>
            <a:pPr marL="571500" indent="-571500">
              <a:lnSpc>
                <a:spcPct val="10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1"/>
                </a:solidFill>
              </a:rPr>
              <a:t>Cost-effectiveness </a:t>
            </a:r>
            <a:r>
              <a:rPr lang="en-US" sz="2400" dirty="0"/>
              <a:t>from pooled resources</a:t>
            </a:r>
          </a:p>
          <a:p>
            <a:pPr marL="1799744" lvl="1" indent="-571500">
              <a:lnSpc>
                <a:spcPct val="100000"/>
              </a:lnSpc>
              <a:spcBef>
                <a:spcPts val="1200"/>
              </a:spcBef>
              <a:buClrTx/>
              <a:buSzPct val="100000"/>
              <a:buFont typeface="Wingdings" panose="05000000000000000000" pitchFamily="2" charset="2"/>
              <a:buChar char="§"/>
            </a:pPr>
            <a:r>
              <a:rPr lang="en-US" sz="1800" dirty="0"/>
              <a:t>Collaborative project of multiple organizations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8392CD-3B83-4698-8837-76DC2C7609A5}"/>
              </a:ext>
            </a:extLst>
          </p:cNvPr>
          <p:cNvSpPr txBox="1"/>
          <p:nvPr/>
        </p:nvSpPr>
        <p:spPr>
          <a:xfrm>
            <a:off x="327401" y="2244951"/>
            <a:ext cx="13918628" cy="523143"/>
          </a:xfrm>
          <a:prstGeom prst="rect">
            <a:avLst/>
          </a:prstGeom>
          <a:noFill/>
        </p:spPr>
        <p:txBody>
          <a:bodyPr wrap="square" lIns="91370" tIns="45682" rIns="91370" bIns="45682" rtlCol="0">
            <a:spAutoFit/>
          </a:bodyPr>
          <a:lstStyle/>
          <a:p>
            <a:pPr defTabSz="1461828"/>
            <a:r>
              <a:rPr lang="en-US" sz="2800" i="1">
                <a:solidFill>
                  <a:schemeClr val="accent1"/>
                </a:solidFill>
              </a:rPr>
              <a:t>Transportation infrastructure crosses municipal boundaries</a:t>
            </a:r>
            <a:endParaRPr lang="en-CA" sz="2800" i="1">
              <a:solidFill>
                <a:schemeClr val="accent1"/>
              </a:solidFill>
            </a:endParaRP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DA2E0E71-56CA-4243-AD17-4F5EC4BB871E}"/>
              </a:ext>
            </a:extLst>
          </p:cNvPr>
          <p:cNvSpPr txBox="1">
            <a:spLocks/>
          </p:cNvSpPr>
          <p:nvPr/>
        </p:nvSpPr>
        <p:spPr>
          <a:xfrm>
            <a:off x="8503402" y="9322648"/>
            <a:ext cx="5348566" cy="535517"/>
          </a:xfrm>
          <a:prstGeom prst="rect">
            <a:avLst/>
          </a:prstGeom>
        </p:spPr>
        <p:txBody>
          <a:bodyPr vert="horz" lIns="163764" tIns="81882" rIns="163764" bIns="81882" rtlCol="0" anchor="ctr"/>
          <a:lstStyle>
            <a:defPPr>
              <a:defRPr lang="en-US"/>
            </a:defPPr>
            <a:lvl1pPr marL="0" algn="r" defTabSz="1461362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0681" algn="l" defTabSz="1461362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61362" algn="l" defTabSz="1461362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92035" algn="l" defTabSz="1461362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22711" algn="l" defTabSz="1461362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53399" algn="l" defTabSz="1461362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84060" algn="l" defTabSz="1461362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14737" algn="l" defTabSz="1461362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45418" algn="l" defTabSz="1461362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552691"/>
            <a:r>
              <a:rPr lang="en-US">
                <a:solidFill>
                  <a:prstClr val="black"/>
                </a:solidFill>
                <a:latin typeface="Arial" panose="020B0604020202020204"/>
              </a:rPr>
              <a:t>Toronto and Region Conservation Authority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0D97571B-BD17-494E-8D42-67316E5F6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738642" y="9322648"/>
            <a:ext cx="737453" cy="535517"/>
          </a:xfrm>
        </p:spPr>
        <p:txBody>
          <a:bodyPr/>
          <a:lstStyle/>
          <a:p>
            <a:pPr defTabSz="1552691"/>
            <a:fld id="{870308A7-DC8B-48A7-86C6-D70C82DE8ED6}" type="slidenum">
              <a:rPr lang="en-US">
                <a:solidFill>
                  <a:prstClr val="black"/>
                </a:solidFill>
                <a:latin typeface="Arial" panose="020B0604020202020204"/>
              </a:rPr>
              <a:pPr defTabSz="1552691"/>
              <a:t>6</a:t>
            </a:fld>
            <a:endParaRPr lang="en-US">
              <a:solidFill>
                <a:prstClr val="black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9187872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401" y="93458"/>
            <a:ext cx="13407390" cy="1944159"/>
          </a:xfrm>
        </p:spPr>
        <p:txBody>
          <a:bodyPr>
            <a:normAutofit/>
          </a:bodyPr>
          <a:lstStyle/>
          <a:p>
            <a:r>
              <a:rPr lang="en-US"/>
              <a:t>Peel Climate Change Partnership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503402" y="9248770"/>
            <a:ext cx="5898398" cy="609396"/>
          </a:xfrm>
          <a:solidFill>
            <a:schemeClr val="bg1"/>
          </a:solidFill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F233EB67-F3B2-4968-B2CB-2CD52F908B51}"/>
              </a:ext>
            </a:extLst>
          </p:cNvPr>
          <p:cNvSpPr txBox="1">
            <a:spLocks/>
          </p:cNvSpPr>
          <p:nvPr/>
        </p:nvSpPr>
        <p:spPr>
          <a:xfrm>
            <a:off x="8503402" y="9322648"/>
            <a:ext cx="5348566" cy="535517"/>
          </a:xfrm>
          <a:prstGeom prst="rect">
            <a:avLst/>
          </a:prstGeom>
        </p:spPr>
        <p:txBody>
          <a:bodyPr vert="horz" lIns="163764" tIns="81882" rIns="163764" bIns="81882" rtlCol="0" anchor="ctr"/>
          <a:lstStyle>
            <a:defPPr>
              <a:defRPr lang="en-US"/>
            </a:defPPr>
            <a:lvl1pPr marL="0" algn="r" defTabSz="1461362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0681" algn="l" defTabSz="1461362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61362" algn="l" defTabSz="1461362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92035" algn="l" defTabSz="1461362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22711" algn="l" defTabSz="1461362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53399" algn="l" defTabSz="1461362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84060" algn="l" defTabSz="1461362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14737" algn="l" defTabSz="1461362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45418" algn="l" defTabSz="1461362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552691"/>
            <a:r>
              <a:rPr lang="en-US">
                <a:solidFill>
                  <a:prstClr val="black"/>
                </a:solidFill>
                <a:latin typeface="Arial" panose="020B0604020202020204"/>
              </a:rPr>
              <a:t>Toronto and Region Conservation Authority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2D6058C1-564C-4CB1-9AFB-680228C08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738642" y="9322648"/>
            <a:ext cx="737453" cy="535517"/>
          </a:xfrm>
        </p:spPr>
        <p:txBody>
          <a:bodyPr/>
          <a:lstStyle/>
          <a:p>
            <a:pPr defTabSz="1552691"/>
            <a:fld id="{870308A7-DC8B-48A7-86C6-D70C82DE8ED6}" type="slidenum">
              <a:rPr lang="en-US">
                <a:solidFill>
                  <a:prstClr val="black"/>
                </a:solidFill>
                <a:latin typeface="Arial" panose="020B0604020202020204"/>
              </a:rPr>
              <a:pPr defTabSz="1552691"/>
              <a:t>7</a:t>
            </a:fld>
            <a:endParaRPr lang="en-US">
              <a:solidFill>
                <a:prstClr val="black"/>
              </a:solidFill>
              <a:latin typeface="Arial" panose="020B0604020202020204"/>
            </a:endParaRP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11D78C1C-7730-4685-A0A5-7F3C4C55BE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86283806"/>
              </p:ext>
            </p:extLst>
          </p:nvPr>
        </p:nvGraphicFramePr>
        <p:xfrm>
          <a:off x="1469512" y="3795850"/>
          <a:ext cx="12605776" cy="46773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28EEC433-E418-4E9E-9D1E-007B8A3CCFD2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8350" t="2714"/>
          <a:stretch/>
        </p:blipFill>
        <p:spPr>
          <a:xfrm>
            <a:off x="1376022" y="2111495"/>
            <a:ext cx="12792756" cy="120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778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7432" y="2144394"/>
            <a:ext cx="13407390" cy="2854679"/>
          </a:xfrm>
        </p:spPr>
        <p:txBody>
          <a:bodyPr anchor="t">
            <a:normAutofit/>
          </a:bodyPr>
          <a:lstStyle/>
          <a:p>
            <a:pPr defTabSz="1637666">
              <a:lnSpc>
                <a:spcPct val="120000"/>
              </a:lnSpc>
              <a:spcBef>
                <a:spcPts val="1200"/>
              </a:spcBef>
              <a:spcAft>
                <a:spcPts val="2400"/>
              </a:spcAft>
            </a:pPr>
            <a:r>
              <a:rPr lang="en-US" sz="3600" b="0">
                <a:solidFill>
                  <a:schemeClr val="accent1"/>
                </a:solidFill>
              </a:rPr>
              <a:t>Peel Climate Change Partnership</a:t>
            </a:r>
            <a:br>
              <a:rPr lang="en-US" sz="3600" b="0">
                <a:solidFill>
                  <a:schemeClr val="accent1"/>
                </a:solidFill>
              </a:rPr>
            </a:br>
            <a:r>
              <a:rPr lang="en-US" sz="2800" b="0"/>
              <a:t>Oversees all projects initiated under the banner of the Partnership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52691"/>
            <a:r>
              <a:rPr lang="en-US">
                <a:solidFill>
                  <a:prstClr val="black"/>
                </a:solidFill>
                <a:latin typeface="Arial" panose="020B0604020202020204"/>
              </a:rPr>
              <a:t>Toronto and Region Conservation Authority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52691"/>
            <a:fld id="{870308A7-DC8B-48A7-86C6-D70C82DE8ED6}" type="slidenum">
              <a:rPr lang="en-US">
                <a:solidFill>
                  <a:prstClr val="black"/>
                </a:solidFill>
                <a:latin typeface="Arial" panose="020B0604020202020204"/>
              </a:rPr>
              <a:pPr defTabSz="1552691"/>
              <a:t>8</a:t>
            </a:fld>
            <a:endParaRPr lang="en-US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C90D568-ED07-4F76-A22E-81D95D90DA47}"/>
              </a:ext>
            </a:extLst>
          </p:cNvPr>
          <p:cNvSpPr txBox="1">
            <a:spLocks/>
          </p:cNvSpPr>
          <p:nvPr/>
        </p:nvSpPr>
        <p:spPr>
          <a:xfrm>
            <a:off x="699978" y="200235"/>
            <a:ext cx="13407390" cy="1944159"/>
          </a:xfrm>
          <a:prstGeom prst="rect">
            <a:avLst/>
          </a:prstGeom>
        </p:spPr>
        <p:txBody>
          <a:bodyPr vert="horz" lIns="91342" tIns="45667" rIns="91342" bIns="45667" rtlCol="0" anchor="ctr">
            <a:normAutofit/>
          </a:bodyPr>
          <a:lstStyle>
            <a:lvl1pPr algn="l" defTabSz="155269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Governance </a:t>
            </a:r>
            <a:endParaRPr lang="en-US" sz="3400" b="0" i="1">
              <a:solidFill>
                <a:schemeClr val="accent2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A43E8B-4CE3-4FA0-BCDA-1FFC3A0BDA1E}"/>
              </a:ext>
            </a:extLst>
          </p:cNvPr>
          <p:cNvSpPr txBox="1"/>
          <p:nvPr/>
        </p:nvSpPr>
        <p:spPr>
          <a:xfrm>
            <a:off x="1437432" y="4122199"/>
            <a:ext cx="6937827" cy="3791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b="1"/>
              <a:t>Representatives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/>
              <a:t>Peel Commissioner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/>
              <a:t>Mississauga Commissioner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/>
              <a:t>Brampton Commissioner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/>
              <a:t>Caledon General Manager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/>
              <a:t>TRCA CEO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/>
              <a:t>CVC CAO</a:t>
            </a:r>
          </a:p>
        </p:txBody>
      </p:sp>
    </p:spTree>
    <p:extLst>
      <p:ext uri="{BB962C8B-B14F-4D97-AF65-F5344CB8AC3E}">
        <p14:creationId xmlns:p14="http://schemas.microsoft.com/office/powerpoint/2010/main" val="41122454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978" y="2174521"/>
            <a:ext cx="13407390" cy="2854679"/>
          </a:xfrm>
        </p:spPr>
        <p:txBody>
          <a:bodyPr anchor="t">
            <a:normAutofit/>
          </a:bodyPr>
          <a:lstStyle/>
          <a:p>
            <a:pPr defTabSz="1637666">
              <a:lnSpc>
                <a:spcPct val="120000"/>
              </a:lnSpc>
              <a:spcBef>
                <a:spcPts val="1200"/>
              </a:spcBef>
              <a:spcAft>
                <a:spcPts val="2400"/>
              </a:spcAft>
            </a:pPr>
            <a:r>
              <a:rPr lang="en-US" sz="3600" b="0">
                <a:solidFill>
                  <a:schemeClr val="accent1"/>
                </a:solidFill>
              </a:rPr>
              <a:t>ZEV Strategy Steering Committee</a:t>
            </a:r>
            <a:br>
              <a:rPr lang="en-US" sz="3600" b="0">
                <a:solidFill>
                  <a:schemeClr val="accent1"/>
                </a:solidFill>
              </a:rPr>
            </a:br>
            <a:r>
              <a:rPr lang="en-US" sz="2800" b="0"/>
              <a:t>Provides feedback on workplan, oversees project management, coordinates with municipal stakeholders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552691"/>
            <a:r>
              <a:rPr lang="en-US">
                <a:solidFill>
                  <a:prstClr val="black"/>
                </a:solidFill>
                <a:latin typeface="Arial" panose="020B0604020202020204"/>
              </a:rPr>
              <a:t>Toronto and Region Conservation Authority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552691"/>
            <a:fld id="{870308A7-DC8B-48A7-86C6-D70C82DE8ED6}" type="slidenum">
              <a:rPr lang="en-US">
                <a:solidFill>
                  <a:prstClr val="black"/>
                </a:solidFill>
                <a:latin typeface="Arial" panose="020B0604020202020204"/>
              </a:rPr>
              <a:pPr defTabSz="1552691"/>
              <a:t>9</a:t>
            </a:fld>
            <a:endParaRPr lang="en-US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C90D568-ED07-4F76-A22E-81D95D90DA47}"/>
              </a:ext>
            </a:extLst>
          </p:cNvPr>
          <p:cNvSpPr txBox="1">
            <a:spLocks/>
          </p:cNvSpPr>
          <p:nvPr/>
        </p:nvSpPr>
        <p:spPr>
          <a:xfrm>
            <a:off x="699978" y="200235"/>
            <a:ext cx="13407390" cy="1944159"/>
          </a:xfrm>
          <a:prstGeom prst="rect">
            <a:avLst/>
          </a:prstGeom>
        </p:spPr>
        <p:txBody>
          <a:bodyPr vert="horz" lIns="91342" tIns="45667" rIns="91342" bIns="45667" rtlCol="0" anchor="ctr">
            <a:normAutofit/>
          </a:bodyPr>
          <a:lstStyle>
            <a:lvl1pPr algn="l" defTabSz="155269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Governance </a:t>
            </a:r>
            <a:endParaRPr lang="en-US" sz="3400" b="0" i="1">
              <a:solidFill>
                <a:schemeClr val="accent2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A43E8B-4CE3-4FA0-BCDA-1FFC3A0BDA1E}"/>
              </a:ext>
            </a:extLst>
          </p:cNvPr>
          <p:cNvSpPr txBox="1"/>
          <p:nvPr/>
        </p:nvSpPr>
        <p:spPr>
          <a:xfrm>
            <a:off x="1334978" y="4404625"/>
            <a:ext cx="6937827" cy="2720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b="1" dirty="0"/>
              <a:t>Municipality Representatives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/>
              <a:t>Leya Barry, City of Mississauga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/>
              <a:t>Chun Liang, City of Brampton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/>
              <a:t>Katelyn McFadyen, Town of Caledon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/>
              <a:t>Adam Vaiya, Region of Peel</a:t>
            </a:r>
          </a:p>
        </p:txBody>
      </p:sp>
    </p:spTree>
    <p:extLst>
      <p:ext uri="{BB962C8B-B14F-4D97-AF65-F5344CB8AC3E}">
        <p14:creationId xmlns:p14="http://schemas.microsoft.com/office/powerpoint/2010/main" val="3183318096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">
  <a:themeElements>
    <a:clrScheme name="TRCA Corporate Templat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2CACE3"/>
      </a:accent1>
      <a:accent2>
        <a:srgbClr val="8DC63F"/>
      </a:accent2>
      <a:accent3>
        <a:srgbClr val="FDB913"/>
      </a:accent3>
      <a:accent4>
        <a:srgbClr val="808080"/>
      </a:accent4>
      <a:accent5>
        <a:srgbClr val="00536A"/>
      </a:accent5>
      <a:accent6>
        <a:srgbClr val="4D4D4D"/>
      </a:accent6>
      <a:hlink>
        <a:srgbClr val="5F5F5F"/>
      </a:hlink>
      <a:folHlink>
        <a:srgbClr val="91919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 page">
  <a:themeElements>
    <a:clrScheme name="TRCA Corporate Templat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2CACE3"/>
      </a:accent1>
      <a:accent2>
        <a:srgbClr val="8DC63F"/>
      </a:accent2>
      <a:accent3>
        <a:srgbClr val="FDB913"/>
      </a:accent3>
      <a:accent4>
        <a:srgbClr val="808080"/>
      </a:accent4>
      <a:accent5>
        <a:srgbClr val="00536A"/>
      </a:accent5>
      <a:accent6>
        <a:srgbClr val="4D4D4D"/>
      </a:accent6>
      <a:hlink>
        <a:srgbClr val="5F5F5F"/>
      </a:hlink>
      <a:folHlink>
        <a:srgbClr val="91919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ontent page">
  <a:themeElements>
    <a:clrScheme name="TRCA Corporate Templat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2CACE3"/>
      </a:accent1>
      <a:accent2>
        <a:srgbClr val="8DC63F"/>
      </a:accent2>
      <a:accent3>
        <a:srgbClr val="FDB913"/>
      </a:accent3>
      <a:accent4>
        <a:srgbClr val="808080"/>
      </a:accent4>
      <a:accent5>
        <a:srgbClr val="00536A"/>
      </a:accent5>
      <a:accent6>
        <a:srgbClr val="4D4D4D"/>
      </a:accent6>
      <a:hlink>
        <a:srgbClr val="5F5F5F"/>
      </a:hlink>
      <a:folHlink>
        <a:srgbClr val="91919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Content page">
  <a:themeElements>
    <a:clrScheme name="TRCA Corporate Templat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2CACE3"/>
      </a:accent1>
      <a:accent2>
        <a:srgbClr val="8DC63F"/>
      </a:accent2>
      <a:accent3>
        <a:srgbClr val="FDB913"/>
      </a:accent3>
      <a:accent4>
        <a:srgbClr val="808080"/>
      </a:accent4>
      <a:accent5>
        <a:srgbClr val="00536A"/>
      </a:accent5>
      <a:accent6>
        <a:srgbClr val="4D4D4D"/>
      </a:accent6>
      <a:hlink>
        <a:srgbClr val="5F5F5F"/>
      </a:hlink>
      <a:folHlink>
        <a:srgbClr val="91919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Content page">
  <a:themeElements>
    <a:clrScheme name="TRCA Corporate Templat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2CACE3"/>
      </a:accent1>
      <a:accent2>
        <a:srgbClr val="8DC63F"/>
      </a:accent2>
      <a:accent3>
        <a:srgbClr val="FDB913"/>
      </a:accent3>
      <a:accent4>
        <a:srgbClr val="808080"/>
      </a:accent4>
      <a:accent5>
        <a:srgbClr val="00536A"/>
      </a:accent5>
      <a:accent6>
        <a:srgbClr val="4D4D4D"/>
      </a:accent6>
      <a:hlink>
        <a:srgbClr val="5F5F5F"/>
      </a:hlink>
      <a:folHlink>
        <a:srgbClr val="91919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Content page">
  <a:themeElements>
    <a:clrScheme name="TRCA Corporate Templat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2CACE3"/>
      </a:accent1>
      <a:accent2>
        <a:srgbClr val="8DC63F"/>
      </a:accent2>
      <a:accent3>
        <a:srgbClr val="FDB913"/>
      </a:accent3>
      <a:accent4>
        <a:srgbClr val="808080"/>
      </a:accent4>
      <a:accent5>
        <a:srgbClr val="00536A"/>
      </a:accent5>
      <a:accent6>
        <a:srgbClr val="4D4D4D"/>
      </a:accent6>
      <a:hlink>
        <a:srgbClr val="5F5F5F"/>
      </a:hlink>
      <a:folHlink>
        <a:srgbClr val="91919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ew_x002f_Old xmlns="3d9d9dbe-ac0b-4246-9300-81e189af3bdf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09A0A5A74B2AF45BBC96B82C1920DCC" ma:contentTypeVersion="9" ma:contentTypeDescription="Create a new document." ma:contentTypeScope="" ma:versionID="b5be8f3626ce888293af2399ffa9373d">
  <xsd:schema xmlns:xsd="http://www.w3.org/2001/XMLSchema" xmlns:xs="http://www.w3.org/2001/XMLSchema" xmlns:p="http://schemas.microsoft.com/office/2006/metadata/properties" xmlns:ns2="3d9d9dbe-ac0b-4246-9300-81e189af3bdf" xmlns:ns3="87129d2d-e2ca-452f-a414-312c046529a6" targetNamespace="http://schemas.microsoft.com/office/2006/metadata/properties" ma:root="true" ma:fieldsID="1c680b992b3573a60dc76ca388385f35" ns2:_="" ns3:_="">
    <xsd:import namespace="3d9d9dbe-ac0b-4246-9300-81e189af3bdf"/>
    <xsd:import namespace="87129d2d-e2ca-452f-a414-312c046529a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New_x002f_Old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9d9dbe-ac0b-4246-9300-81e189af3bd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New_x002f_Old" ma:index="14" nillable="true" ma:displayName="New/Old" ma:description="jkhjkbjh" ma:format="Dropdown" ma:internalName="New_x002f_Old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129d2d-e2ca-452f-a414-312c046529a6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A47EB00-7BE6-4CD7-A05A-71F52CF69B09}">
  <ds:schemaRefs>
    <ds:schemaRef ds:uri="http://purl.org/dc/terms/"/>
    <ds:schemaRef ds:uri="http://schemas.openxmlformats.org/package/2006/metadata/core-properties"/>
    <ds:schemaRef ds:uri="3d9d9dbe-ac0b-4246-9300-81e189af3bdf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87129d2d-e2ca-452f-a414-312c046529a6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01E80C0-3AF8-4B8D-8CF0-BB3458C193C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D15549E-6ABA-4157-895A-AE79D6F1E70D}">
  <ds:schemaRefs>
    <ds:schemaRef ds:uri="3d9d9dbe-ac0b-4246-9300-81e189af3bdf"/>
    <ds:schemaRef ds:uri="87129d2d-e2ca-452f-a414-312c046529a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925</TotalTime>
  <Words>995</Words>
  <Application>Microsoft Office PowerPoint</Application>
  <PresentationFormat>Custom</PresentationFormat>
  <Paragraphs>309</Paragraphs>
  <Slides>24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Arial</vt:lpstr>
      <vt:lpstr>Calibri</vt:lpstr>
      <vt:lpstr>Calibri Light</vt:lpstr>
      <vt:lpstr>Wingdings</vt:lpstr>
      <vt:lpstr>Title slide</vt:lpstr>
      <vt:lpstr>Content page</vt:lpstr>
      <vt:lpstr>1_Content page</vt:lpstr>
      <vt:lpstr>2_Content page</vt:lpstr>
      <vt:lpstr>3_Content page</vt:lpstr>
      <vt:lpstr>4_Content page</vt:lpstr>
      <vt:lpstr>Office Theme</vt:lpstr>
      <vt:lpstr>Regional ZEV Strategy  Clean Air Partnership</vt:lpstr>
      <vt:lpstr>Today’s Discussion</vt:lpstr>
      <vt:lpstr>Why a Regional ZEV Strategy?</vt:lpstr>
      <vt:lpstr>Why a ZEV Strategy?</vt:lpstr>
      <vt:lpstr>EVs are quickly being adopted worldwide</vt:lpstr>
      <vt:lpstr>Why a Regional ZEV Strategy?</vt:lpstr>
      <vt:lpstr>Peel Climate Change Partnership</vt:lpstr>
      <vt:lpstr>Peel Climate Change Partnership Oversees all projects initiated under the banner of the Partnership</vt:lpstr>
      <vt:lpstr>ZEV Strategy Steering Committee Provides feedback on workplan, oversees project management, coordinates with municipal stakeholders</vt:lpstr>
      <vt:lpstr>Special Advisors Provides expertise on topics of key importance to the project’s success.</vt:lpstr>
      <vt:lpstr>Project Management Responsible for managing project tasks, producing deliverables, coordinating and managing third party vendors, facilitating meetings and updating ZEV Strategy Steering Committee at milestones.</vt:lpstr>
      <vt:lpstr>Project Workplan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Research Studies</vt:lpstr>
      <vt:lpstr>Research Study #1 – Community Surveys</vt:lpstr>
      <vt:lpstr>  Research Study #2 –  ZEV Adoption and Grid Impact Model </vt:lpstr>
      <vt:lpstr> Research Study #3 – Socioeconomic Impact Analysis </vt:lpstr>
      <vt:lpstr>PowerPoint Presentation</vt:lpstr>
      <vt:lpstr>PowerPoint Presentation</vt:lpstr>
    </vt:vector>
  </TitlesOfParts>
  <Company>Region of Peel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Patel, Amisha</dc:creator>
  <cp:lastModifiedBy>Nathaniel Magder</cp:lastModifiedBy>
  <cp:revision>24</cp:revision>
  <cp:lastPrinted>2017-12-14T14:55:42Z</cp:lastPrinted>
  <dcterms:created xsi:type="dcterms:W3CDTF">2017-09-21T17:28:31Z</dcterms:created>
  <dcterms:modified xsi:type="dcterms:W3CDTF">2019-11-08T15:21:57Z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0x010100509A0A5A74B2AF45BBC96B82C1920DCC</vt:lpwstr>
  </property>
</Properties>
</file>