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90" r:id="rId3"/>
    <p:sldId id="291" r:id="rId4"/>
    <p:sldId id="292" r:id="rId5"/>
    <p:sldId id="313" r:id="rId6"/>
    <p:sldId id="311" r:id="rId7"/>
    <p:sldId id="294" r:id="rId8"/>
    <p:sldId id="297" r:id="rId9"/>
    <p:sldId id="295" r:id="rId10"/>
    <p:sldId id="298" r:id="rId11"/>
    <p:sldId id="296" r:id="rId12"/>
    <p:sldId id="299" r:id="rId13"/>
    <p:sldId id="302" r:id="rId14"/>
    <p:sldId id="303" r:id="rId15"/>
    <p:sldId id="304" r:id="rId16"/>
    <p:sldId id="305" r:id="rId17"/>
    <p:sldId id="306" r:id="rId18"/>
    <p:sldId id="307" r:id="rId19"/>
    <p:sldId id="300" r:id="rId20"/>
    <p:sldId id="301" r:id="rId21"/>
    <p:sldId id="308" r:id="rId22"/>
    <p:sldId id="309" r:id="rId23"/>
    <p:sldId id="314" r:id="rId24"/>
    <p:sldId id="310" r:id="rId25"/>
    <p:sldId id="312"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26" autoAdjust="0"/>
    <p:restoredTop sz="94660"/>
  </p:normalViewPr>
  <p:slideViewPr>
    <p:cSldViewPr snapToGrid="0">
      <p:cViewPr varScale="1">
        <p:scale>
          <a:sx n="69" d="100"/>
          <a:sy n="69" d="100"/>
        </p:scale>
        <p:origin x="1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CC9F940-DDE3-4D66-AA42-E84E2F8C5384}" type="datetimeFigureOut">
              <a:rPr lang="en-US" smtClean="0"/>
              <a:t>4/27/2018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2F2FE51-9B03-4ADF-8D13-B3700E30927F}" type="slidenum">
              <a:rPr lang="en-US" smtClean="0"/>
              <a:t>‹#›</a:t>
            </a:fld>
            <a:endParaRPr lang="en-US"/>
          </a:p>
        </p:txBody>
      </p:sp>
    </p:spTree>
    <p:extLst>
      <p:ext uri="{BB962C8B-B14F-4D97-AF65-F5344CB8AC3E}">
        <p14:creationId xmlns:p14="http://schemas.microsoft.com/office/powerpoint/2010/main" val="13546799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rotWithShape="1">
          <a:blip r:embed="rId2" cstate="print"/>
          <a:srcRect b="11179"/>
          <a:stretch/>
        </p:blipFill>
        <p:spPr bwMode="auto">
          <a:xfrm>
            <a:off x="0" y="3602038"/>
            <a:ext cx="12192000" cy="3255962"/>
          </a:xfrm>
          <a:prstGeom prst="rect">
            <a:avLst/>
          </a:prstGeom>
          <a:noFill/>
          <a:ln w="9525">
            <a:noFill/>
            <a:miter lim="800000"/>
            <a:headEnd/>
            <a:tailEnd/>
          </a:ln>
          <a:effec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E4C048-F170-4659-BAD6-C6D8EB5570B6}" type="datetimeFigureOut">
              <a:rPr lang="en-CA" smtClean="0"/>
              <a:t>2018-04-27</a:t>
            </a:fld>
            <a:endParaRPr lang="en-C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B62F29B-B038-414C-8AA1-51D17BDB5EB1}" type="slidenum">
              <a:rPr lang="en-CA" smtClean="0"/>
              <a:t>‹#›</a:t>
            </a:fld>
            <a:endParaRPr lang="en-CA" dirty="0"/>
          </a:p>
        </p:txBody>
      </p:sp>
    </p:spTree>
    <p:extLst>
      <p:ext uri="{BB962C8B-B14F-4D97-AF65-F5344CB8AC3E}">
        <p14:creationId xmlns:p14="http://schemas.microsoft.com/office/powerpoint/2010/main" val="312605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817" y="365125"/>
            <a:ext cx="10073983" cy="1325563"/>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517818" y="599345"/>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29302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srcRect t="17270" b="12684"/>
          <a:stretch/>
        </p:blipFill>
        <p:spPr>
          <a:xfrm>
            <a:off x="0" y="4572000"/>
            <a:ext cx="12193057" cy="2280356"/>
          </a:xfrm>
          <a:prstGeom prst="rect">
            <a:avLst/>
          </a:prstGeom>
          <a:effectLst>
            <a:softEdge rad="0"/>
          </a:effectLst>
        </p:spPr>
      </p:pic>
      <p:sp>
        <p:nvSpPr>
          <p:cNvPr id="2" name="Title Placeholder 1"/>
          <p:cNvSpPr>
            <a:spLocks noGrp="1"/>
          </p:cNvSpPr>
          <p:nvPr>
            <p:ph type="title"/>
          </p:nvPr>
        </p:nvSpPr>
        <p:spPr>
          <a:xfrm>
            <a:off x="1306286" y="318558"/>
            <a:ext cx="9706024"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96710" y="1775002"/>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6828" y="336358"/>
            <a:ext cx="992445" cy="915469"/>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732185" y="318558"/>
            <a:ext cx="3265713" cy="1088571"/>
          </a:xfrm>
          <a:prstGeom prst="rect">
            <a:avLst/>
          </a:prstGeom>
        </p:spPr>
      </p:pic>
    </p:spTree>
    <p:extLst>
      <p:ext uri="{BB962C8B-B14F-4D97-AF65-F5344CB8AC3E}">
        <p14:creationId xmlns:p14="http://schemas.microsoft.com/office/powerpoint/2010/main" val="290739893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KU1y-vUx90k&amp;t=86s" TargetMode="External"/><Relationship Id="rId13" Type="http://schemas.openxmlformats.org/officeDocument/2006/relationships/hyperlink" Target="https://www.youtube.com/watch?v=3f4hPyaSXf4" TargetMode="External"/><Relationship Id="rId3" Type="http://schemas.openxmlformats.org/officeDocument/2006/relationships/hyperlink" Target="http://tamsenwebster.com/" TargetMode="External"/><Relationship Id="rId7" Type="http://schemas.openxmlformats.org/officeDocument/2006/relationships/hyperlink" Target="https://www.youtube.com/watch?v=14yi0XSTB4I" TargetMode="External"/><Relationship Id="rId12" Type="http://schemas.openxmlformats.org/officeDocument/2006/relationships/hyperlink" Target="https://www.youtube.com/watch?v=0-w0aZ3P4mg" TargetMode="External"/><Relationship Id="rId2" Type="http://schemas.openxmlformats.org/officeDocument/2006/relationships/hyperlink" Target="https://www.youtube.com/watch?v=SRsPo3rfv94" TargetMode="External"/><Relationship Id="rId1" Type="http://schemas.openxmlformats.org/officeDocument/2006/relationships/slideLayout" Target="../slideLayouts/slideLayout2.xml"/><Relationship Id="rId6" Type="http://schemas.openxmlformats.org/officeDocument/2006/relationships/hyperlink" Target="https://www.youtube.com/watch?v=So4Gli2KY6g" TargetMode="External"/><Relationship Id="rId11" Type="http://schemas.openxmlformats.org/officeDocument/2006/relationships/hyperlink" Target="https://www.youtube.com/watch?v=vGONIRFy90o" TargetMode="External"/><Relationship Id="rId5" Type="http://schemas.openxmlformats.org/officeDocument/2006/relationships/hyperlink" Target="https://vimeo.com/140323924" TargetMode="External"/><Relationship Id="rId10" Type="http://schemas.openxmlformats.org/officeDocument/2006/relationships/hyperlink" Target="https://www.youtube.com/watch?v=xcfwFlU3OtA" TargetMode="External"/><Relationship Id="rId4" Type="http://schemas.openxmlformats.org/officeDocument/2006/relationships/hyperlink" Target="https://www.youtube.com/watch?v=yMJ3w97Ibuw" TargetMode="External"/><Relationship Id="rId9" Type="http://schemas.openxmlformats.org/officeDocument/2006/relationships/hyperlink" Target="https://www.youtube.com/watch?v=m727fgmftn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219" y="791794"/>
            <a:ext cx="11180618" cy="4324261"/>
          </a:xfrm>
          <a:prstGeom prst="rect">
            <a:avLst/>
          </a:prstGeom>
          <a:noFill/>
        </p:spPr>
        <p:txBody>
          <a:bodyPr wrap="square" rtlCol="0">
            <a:spAutoFit/>
          </a:bodyPr>
          <a:lstStyle/>
          <a:p>
            <a:pPr algn="ctr"/>
            <a:endParaRPr lang="en-US" sz="1400" b="1" dirty="0" smtClean="0">
              <a:solidFill>
                <a:srgbClr val="002060"/>
              </a:solidFill>
            </a:endParaRPr>
          </a:p>
          <a:p>
            <a:pPr algn="ctr"/>
            <a:endParaRPr lang="en-US" sz="3600" b="1" dirty="0" smtClean="0"/>
          </a:p>
          <a:p>
            <a:pPr algn="ctr"/>
            <a:r>
              <a:rPr lang="en-US" sz="4500" b="1" dirty="0" smtClean="0"/>
              <a:t>April 27</a:t>
            </a:r>
            <a:r>
              <a:rPr lang="en-US" sz="4500" b="1" baseline="30000" dirty="0" smtClean="0"/>
              <a:t>th</a:t>
            </a:r>
            <a:r>
              <a:rPr lang="en-US" sz="4500" b="1" dirty="0" smtClean="0"/>
              <a:t> Clean Air Council Meeting</a:t>
            </a:r>
            <a:br>
              <a:rPr lang="en-US" sz="4500" b="1" dirty="0" smtClean="0"/>
            </a:br>
            <a:endParaRPr lang="en-US" sz="4500" b="1" dirty="0" smtClean="0"/>
          </a:p>
          <a:p>
            <a:pPr algn="ctr"/>
            <a:r>
              <a:rPr lang="en-US" sz="4500" b="1" dirty="0" smtClean="0"/>
              <a:t>Upcoming 2018 CAC Meetings </a:t>
            </a:r>
          </a:p>
          <a:p>
            <a:pPr algn="ctr"/>
            <a:r>
              <a:rPr lang="en-US" sz="4500" b="1" dirty="0" smtClean="0"/>
              <a:t>Funding Opportunities Discussion </a:t>
            </a:r>
          </a:p>
          <a:p>
            <a:pPr algn="ctr"/>
            <a:r>
              <a:rPr lang="en-US" sz="4500" b="1" dirty="0" smtClean="0"/>
              <a:t>Climate Change Messaging Workshop  </a:t>
            </a:r>
            <a:endParaRPr lang="en-US" sz="4500" b="1" dirty="0"/>
          </a:p>
        </p:txBody>
      </p:sp>
    </p:spTree>
    <p:extLst>
      <p:ext uri="{BB962C8B-B14F-4D97-AF65-F5344CB8AC3E}">
        <p14:creationId xmlns:p14="http://schemas.microsoft.com/office/powerpoint/2010/main" val="1679484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Thread Path </a:t>
            </a:r>
            <a:endParaRPr lang="en-US" dirty="0"/>
          </a:p>
        </p:txBody>
      </p:sp>
      <p:sp>
        <p:nvSpPr>
          <p:cNvPr id="3" name="Content Placeholder 2"/>
          <p:cNvSpPr>
            <a:spLocks noGrp="1"/>
          </p:cNvSpPr>
          <p:nvPr>
            <p:ph idx="1"/>
          </p:nvPr>
        </p:nvSpPr>
        <p:spPr>
          <a:xfrm>
            <a:off x="838200" y="2026363"/>
            <a:ext cx="10515600" cy="4351338"/>
          </a:xfrm>
        </p:spPr>
        <p:txBody>
          <a:bodyPr>
            <a:normAutofit/>
          </a:bodyPr>
          <a:lstStyle/>
          <a:p>
            <a:r>
              <a:rPr lang="en-US" sz="3600" dirty="0" smtClean="0"/>
              <a:t>Goal				   Problem </a:t>
            </a:r>
          </a:p>
          <a:p>
            <a:r>
              <a:rPr lang="en-US" sz="3600" dirty="0" smtClean="0"/>
              <a:t>Problem  				Idea </a:t>
            </a:r>
          </a:p>
          <a:p>
            <a:r>
              <a:rPr lang="en-US" sz="3600" dirty="0" smtClean="0"/>
              <a:t>Idea 				Change </a:t>
            </a:r>
          </a:p>
          <a:p>
            <a:r>
              <a:rPr lang="en-US" sz="3600" dirty="0" smtClean="0"/>
              <a:t>Change 				    Action </a:t>
            </a:r>
          </a:p>
          <a:p>
            <a:r>
              <a:rPr lang="en-US" sz="3600" dirty="0" smtClean="0"/>
              <a:t>Introduction and Conclusion (do at the end) It’s the wrapping </a:t>
            </a:r>
          </a:p>
          <a:p>
            <a:r>
              <a:rPr lang="en-US" sz="3600" dirty="0" smtClean="0"/>
              <a:t>Demonstration and Engagement ideally </a:t>
            </a:r>
            <a:endParaRPr lang="en-US" sz="3600" dirty="0"/>
          </a:p>
        </p:txBody>
      </p:sp>
      <p:cxnSp>
        <p:nvCxnSpPr>
          <p:cNvPr id="5" name="Straight Arrow Connector 4"/>
          <p:cNvCxnSpPr/>
          <p:nvPr/>
        </p:nvCxnSpPr>
        <p:spPr>
          <a:xfrm>
            <a:off x="2757055" y="2327564"/>
            <a:ext cx="249381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228109" y="2951019"/>
            <a:ext cx="249381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410691" y="3588328"/>
            <a:ext cx="249381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81745" y="4211782"/>
            <a:ext cx="249381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467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067927"/>
            <a:ext cx="10515600" cy="4351338"/>
          </a:xfrm>
        </p:spPr>
        <p:txBody>
          <a:bodyPr/>
          <a:lstStyle/>
          <a:p>
            <a:r>
              <a:rPr lang="en-US" dirty="0" smtClean="0"/>
              <a:t>Goal – WHAT THEY WANT (NOT WHAT YOU WANT) </a:t>
            </a:r>
          </a:p>
          <a:p>
            <a:r>
              <a:rPr lang="en-US" dirty="0" smtClean="0"/>
              <a:t>Problem – WHY HASN’T THIS BEEN SOLVED ALREADY AND WHY IS IT SO IMPORTANT TO SOLVE IT, WHATS IN IT FOR THEM</a:t>
            </a:r>
          </a:p>
          <a:p>
            <a:r>
              <a:rPr lang="en-US" dirty="0" smtClean="0"/>
              <a:t>Idea –WHAT MAKES INACTION IMPOSSIBLE FOR THEM</a:t>
            </a:r>
          </a:p>
          <a:p>
            <a:r>
              <a:rPr lang="en-US" dirty="0" smtClean="0"/>
              <a:t>Change –WHAT THEY MUST DO </a:t>
            </a:r>
          </a:p>
          <a:p>
            <a:r>
              <a:rPr lang="en-US" dirty="0" smtClean="0"/>
              <a:t>Actions – HOW THEY DO IT </a:t>
            </a:r>
            <a:endParaRPr lang="en-US" dirty="0"/>
          </a:p>
        </p:txBody>
      </p:sp>
    </p:spTree>
    <p:extLst>
      <p:ext uri="{BB962C8B-B14F-4D97-AF65-F5344CB8AC3E}">
        <p14:creationId xmlns:p14="http://schemas.microsoft.com/office/powerpoint/2010/main" val="273068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753093" y="2054225"/>
            <a:ext cx="6685813" cy="4351338"/>
          </a:xfrm>
          <a:prstGeom prst="rect">
            <a:avLst/>
          </a:prstGeom>
        </p:spPr>
      </p:pic>
    </p:spTree>
    <p:extLst>
      <p:ext uri="{BB962C8B-B14F-4D97-AF65-F5344CB8AC3E}">
        <p14:creationId xmlns:p14="http://schemas.microsoft.com/office/powerpoint/2010/main" val="180383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t>
            </a:r>
            <a:endParaRPr lang="en-US" dirty="0"/>
          </a:p>
        </p:txBody>
      </p:sp>
      <p:sp>
        <p:nvSpPr>
          <p:cNvPr id="3" name="Content Placeholder 2"/>
          <p:cNvSpPr>
            <a:spLocks noGrp="1"/>
          </p:cNvSpPr>
          <p:nvPr>
            <p:ph idx="1"/>
          </p:nvPr>
        </p:nvSpPr>
        <p:spPr>
          <a:xfrm>
            <a:off x="838200" y="2123345"/>
            <a:ext cx="10515600" cy="4351338"/>
          </a:xfrm>
        </p:spPr>
        <p:txBody>
          <a:bodyPr/>
          <a:lstStyle/>
          <a:p>
            <a:r>
              <a:rPr lang="en-US" b="1" dirty="0"/>
              <a:t>What is the change you want to effect in or with them? What </a:t>
            </a:r>
            <a:r>
              <a:rPr lang="en-US" b="1" dirty="0" smtClean="0"/>
              <a:t>do you </a:t>
            </a:r>
            <a:r>
              <a:rPr lang="en-US" b="1" dirty="0"/>
              <a:t>want them to think or do differently as a result of the talk? </a:t>
            </a:r>
            <a:endParaRPr lang="en-US" b="1" dirty="0" smtClean="0"/>
          </a:p>
          <a:p>
            <a:r>
              <a:rPr lang="en-US" i="1" dirty="0" smtClean="0"/>
              <a:t>This</a:t>
            </a:r>
            <a:r>
              <a:rPr lang="en-US" i="1" dirty="0"/>
              <a:t> </a:t>
            </a:r>
            <a:r>
              <a:rPr lang="en-US" i="1" dirty="0" smtClean="0"/>
              <a:t>is </a:t>
            </a:r>
            <a:r>
              <a:rPr lang="en-US" i="1" dirty="0"/>
              <a:t>your goal for the talk – the thing </a:t>
            </a:r>
            <a:r>
              <a:rPr lang="en-US" dirty="0"/>
              <a:t>you </a:t>
            </a:r>
            <a:r>
              <a:rPr lang="en-US" i="1" dirty="0"/>
              <a:t>want to </a:t>
            </a:r>
            <a:r>
              <a:rPr lang="en-US" i="1" dirty="0" smtClean="0"/>
              <a:t>achieve. </a:t>
            </a:r>
          </a:p>
          <a:p>
            <a:r>
              <a:rPr lang="en-US" b="1" dirty="0"/>
              <a:t>What's the ONE thing the audience is trying to achieve that </a:t>
            </a:r>
            <a:r>
              <a:rPr lang="en-US" b="1" dirty="0" smtClean="0"/>
              <a:t>you believe </a:t>
            </a:r>
            <a:r>
              <a:rPr lang="en-US" b="1" dirty="0"/>
              <a:t>this talk will ultimately help with? This is the GOAL</a:t>
            </a:r>
            <a:r>
              <a:rPr lang="en-US" b="1" dirty="0" smtClean="0"/>
              <a:t>. </a:t>
            </a:r>
          </a:p>
          <a:p>
            <a:r>
              <a:rPr lang="en-US" b="1" dirty="0" smtClean="0"/>
              <a:t>Hint its not ghg reductions. That is your goal not theirs. </a:t>
            </a:r>
          </a:p>
          <a:p>
            <a:r>
              <a:rPr lang="en-US" b="1" dirty="0" smtClean="0"/>
              <a:t>Ask yourself if I were to say that goal would it readily get a YES from them? Unless you can easily answer yes to that keep working on it. </a:t>
            </a:r>
          </a:p>
          <a:p>
            <a:endParaRPr lang="en-US" dirty="0"/>
          </a:p>
        </p:txBody>
      </p:sp>
    </p:spTree>
    <p:extLst>
      <p:ext uri="{BB962C8B-B14F-4D97-AF65-F5344CB8AC3E}">
        <p14:creationId xmlns:p14="http://schemas.microsoft.com/office/powerpoint/2010/main" val="3327431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t>
            </a:r>
            <a:endParaRPr lang="en-US" dirty="0"/>
          </a:p>
        </p:txBody>
      </p:sp>
      <p:sp>
        <p:nvSpPr>
          <p:cNvPr id="3" name="Content Placeholder 2"/>
          <p:cNvSpPr>
            <a:spLocks noGrp="1"/>
          </p:cNvSpPr>
          <p:nvPr>
            <p:ph idx="1"/>
          </p:nvPr>
        </p:nvSpPr>
        <p:spPr>
          <a:xfrm>
            <a:off x="838200" y="2012509"/>
            <a:ext cx="10515600" cy="4351338"/>
          </a:xfrm>
        </p:spPr>
        <p:txBody>
          <a:bodyPr>
            <a:normAutofit fontScale="92500" lnSpcReduction="10000"/>
          </a:bodyPr>
          <a:lstStyle/>
          <a:p>
            <a:r>
              <a:rPr lang="en-US" b="1" dirty="0"/>
              <a:t>what do you see as the single, underlying barrier to </a:t>
            </a:r>
            <a:r>
              <a:rPr lang="en-US" b="1" dirty="0" smtClean="0"/>
              <a:t>the audience's </a:t>
            </a:r>
            <a:r>
              <a:rPr lang="en-US" b="1" dirty="0"/>
              <a:t>goal? This is the PROBLEM </a:t>
            </a:r>
            <a:r>
              <a:rPr lang="en-US" dirty="0"/>
              <a:t>your talk will solve</a:t>
            </a:r>
            <a:r>
              <a:rPr lang="en-US" dirty="0" smtClean="0"/>
              <a:t>.</a:t>
            </a:r>
          </a:p>
          <a:p>
            <a:r>
              <a:rPr lang="en-US" dirty="0"/>
              <a:t>It </a:t>
            </a:r>
            <a:r>
              <a:rPr lang="en-US" dirty="0" smtClean="0"/>
              <a:t>makes achieving </a:t>
            </a:r>
            <a:r>
              <a:rPr lang="en-US" dirty="0"/>
              <a:t>the goal personally worth it…and the pursuit of the goal a lot </a:t>
            </a:r>
            <a:r>
              <a:rPr lang="en-US" dirty="0" smtClean="0"/>
              <a:t>more interesting</a:t>
            </a:r>
            <a:r>
              <a:rPr lang="en-US" dirty="0"/>
              <a:t>. The audience may or may not know they have this "real" problem, </a:t>
            </a:r>
            <a:r>
              <a:rPr lang="en-US" dirty="0" smtClean="0"/>
              <a:t>but it </a:t>
            </a:r>
            <a:r>
              <a:rPr lang="en-US" dirty="0"/>
              <a:t>summarizes all the barriers the audience </a:t>
            </a:r>
            <a:r>
              <a:rPr lang="en-US" i="1" dirty="0"/>
              <a:t>does </a:t>
            </a:r>
            <a:r>
              <a:rPr lang="en-US" dirty="0"/>
              <a:t>see</a:t>
            </a:r>
            <a:r>
              <a:rPr lang="en-US" dirty="0" smtClean="0"/>
              <a:t>.</a:t>
            </a:r>
          </a:p>
          <a:p>
            <a:r>
              <a:rPr lang="en-US" dirty="0" smtClean="0"/>
              <a:t>Establish the problem by asking yourself the real reason that goal hasn’t been achieved.  </a:t>
            </a:r>
          </a:p>
          <a:p>
            <a:r>
              <a:rPr lang="en-US" dirty="0"/>
              <a:t>It cant just be things they already know </a:t>
            </a:r>
            <a:endParaRPr lang="en-US" dirty="0" smtClean="0"/>
          </a:p>
          <a:p>
            <a:r>
              <a:rPr lang="en-US" dirty="0" smtClean="0"/>
              <a:t>Describe the world in a new light for them, make them see something old in a new way. </a:t>
            </a:r>
          </a:p>
          <a:p>
            <a:r>
              <a:rPr lang="en-US" dirty="0" smtClean="0"/>
              <a:t>Contrast with where they are now and where they want to be </a:t>
            </a:r>
          </a:p>
          <a:p>
            <a:pPr marL="0" indent="0">
              <a:buNone/>
            </a:pPr>
            <a:endParaRPr lang="en-US" dirty="0" smtClean="0"/>
          </a:p>
          <a:p>
            <a:endParaRPr lang="en-US" dirty="0"/>
          </a:p>
        </p:txBody>
      </p:sp>
    </p:spTree>
    <p:extLst>
      <p:ext uri="{BB962C8B-B14F-4D97-AF65-F5344CB8AC3E}">
        <p14:creationId xmlns:p14="http://schemas.microsoft.com/office/powerpoint/2010/main" val="1724157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a:t>
            </a:r>
            <a:endParaRPr lang="en-US" dirty="0"/>
          </a:p>
        </p:txBody>
      </p:sp>
      <p:sp>
        <p:nvSpPr>
          <p:cNvPr id="3" name="Content Placeholder 2"/>
          <p:cNvSpPr>
            <a:spLocks noGrp="1"/>
          </p:cNvSpPr>
          <p:nvPr>
            <p:ph idx="1"/>
          </p:nvPr>
        </p:nvSpPr>
        <p:spPr>
          <a:xfrm>
            <a:off x="838200" y="2123344"/>
            <a:ext cx="10515600" cy="4351338"/>
          </a:xfrm>
        </p:spPr>
        <p:txBody>
          <a:bodyPr>
            <a:normAutofit fontScale="92500"/>
          </a:bodyPr>
          <a:lstStyle/>
          <a:p>
            <a:r>
              <a:rPr lang="en-US" b="1" dirty="0"/>
              <a:t>W</a:t>
            </a:r>
            <a:r>
              <a:rPr lang="en-US" b="1" dirty="0" smtClean="0"/>
              <a:t>hat </a:t>
            </a:r>
            <a:r>
              <a:rPr lang="en-US" b="1" dirty="0"/>
              <a:t>is the ONE thing your ideal audience member </a:t>
            </a:r>
            <a:r>
              <a:rPr lang="en-US" b="1" dirty="0" smtClean="0"/>
              <a:t>must understand </a:t>
            </a:r>
            <a:r>
              <a:rPr lang="en-US" b="1" dirty="0"/>
              <a:t>(but probably doesn’t) to solve the problem. This is </a:t>
            </a:r>
            <a:r>
              <a:rPr lang="en-US" b="1" dirty="0" smtClean="0"/>
              <a:t>the IDEA</a:t>
            </a:r>
            <a:r>
              <a:rPr lang="en-US" b="1" dirty="0"/>
              <a:t>. </a:t>
            </a:r>
            <a:endParaRPr lang="en-US" b="1" dirty="0" smtClean="0"/>
          </a:p>
          <a:p>
            <a:r>
              <a:rPr lang="en-US" dirty="0" smtClean="0"/>
              <a:t>This </a:t>
            </a:r>
            <a:r>
              <a:rPr lang="en-US" dirty="0"/>
              <a:t>MUST be present. </a:t>
            </a:r>
            <a:endParaRPr lang="en-US" dirty="0" smtClean="0"/>
          </a:p>
          <a:p>
            <a:r>
              <a:rPr lang="en-US" dirty="0" smtClean="0"/>
              <a:t>The </a:t>
            </a:r>
            <a:r>
              <a:rPr lang="en-US" dirty="0"/>
              <a:t>idea unlocks why the problem exists, and is </a:t>
            </a:r>
            <a:r>
              <a:rPr lang="en-US" dirty="0" smtClean="0"/>
              <a:t>the key </a:t>
            </a:r>
            <a:r>
              <a:rPr lang="en-US" dirty="0"/>
              <a:t>to why the change you're looking for is the right one</a:t>
            </a:r>
            <a:r>
              <a:rPr lang="en-US" dirty="0" smtClean="0"/>
              <a:t>.</a:t>
            </a:r>
          </a:p>
          <a:p>
            <a:r>
              <a:rPr lang="en-US" dirty="0" smtClean="0"/>
              <a:t>The idea can be captured by figuring out what the link is between the goal and the problem? </a:t>
            </a:r>
          </a:p>
          <a:p>
            <a:r>
              <a:rPr lang="en-US" dirty="0" smtClean="0"/>
              <a:t>The key idea that is both the diagnosis of the problem (why this problem is so important) but also dictates the change. </a:t>
            </a:r>
          </a:p>
          <a:p>
            <a:r>
              <a:rPr lang="en-US" dirty="0" smtClean="0"/>
              <a:t>The ideal idea is one that makes ignoring the problem impossible </a:t>
            </a:r>
          </a:p>
          <a:p>
            <a:endParaRPr lang="en-US" dirty="0"/>
          </a:p>
        </p:txBody>
      </p:sp>
    </p:spTree>
    <p:extLst>
      <p:ext uri="{BB962C8B-B14F-4D97-AF65-F5344CB8AC3E}">
        <p14:creationId xmlns:p14="http://schemas.microsoft.com/office/powerpoint/2010/main" val="3658444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a:t>
            </a:r>
            <a:endParaRPr lang="en-US" dirty="0"/>
          </a:p>
        </p:txBody>
      </p:sp>
      <p:sp>
        <p:nvSpPr>
          <p:cNvPr id="3" name="Content Placeholder 2"/>
          <p:cNvSpPr>
            <a:spLocks noGrp="1"/>
          </p:cNvSpPr>
          <p:nvPr>
            <p:ph idx="1"/>
          </p:nvPr>
        </p:nvSpPr>
        <p:spPr>
          <a:xfrm>
            <a:off x="838200" y="2206472"/>
            <a:ext cx="10515600" cy="4351338"/>
          </a:xfrm>
        </p:spPr>
        <p:txBody>
          <a:bodyPr/>
          <a:lstStyle/>
          <a:p>
            <a:r>
              <a:rPr lang="en-US" b="1" dirty="0"/>
              <a:t>what is the </a:t>
            </a:r>
            <a:r>
              <a:rPr lang="en-US" b="1" i="1" dirty="0"/>
              <a:t>single</a:t>
            </a:r>
            <a:r>
              <a:rPr lang="en-US" b="1" dirty="0"/>
              <a:t>, high-level change the audience needs </a:t>
            </a:r>
            <a:r>
              <a:rPr lang="en-US" b="1" dirty="0" smtClean="0"/>
              <a:t>to solve </a:t>
            </a:r>
            <a:r>
              <a:rPr lang="en-US" b="1" dirty="0"/>
              <a:t>the problem and achieve their goal? This is the CHANGE. </a:t>
            </a:r>
            <a:r>
              <a:rPr lang="en-US" dirty="0"/>
              <a:t>This </a:t>
            </a:r>
            <a:r>
              <a:rPr lang="en-US" dirty="0" smtClean="0"/>
              <a:t>is what </a:t>
            </a:r>
            <a:r>
              <a:rPr lang="en-US" dirty="0"/>
              <a:t>any actions you're asking the audience to take all boil down to. </a:t>
            </a:r>
            <a:endParaRPr lang="en-US" dirty="0" smtClean="0"/>
          </a:p>
          <a:p>
            <a:r>
              <a:rPr lang="en-US" dirty="0" smtClean="0"/>
              <a:t>And note: "understand" </a:t>
            </a:r>
            <a:r>
              <a:rPr lang="en-US" dirty="0"/>
              <a:t>isn't a change...it's a step to a </a:t>
            </a:r>
            <a:r>
              <a:rPr lang="en-US" dirty="0" smtClean="0"/>
              <a:t>change</a:t>
            </a:r>
            <a:endParaRPr lang="en-US" dirty="0"/>
          </a:p>
          <a:p>
            <a:r>
              <a:rPr lang="en-US" dirty="0" smtClean="0"/>
              <a:t>Common mistake – people focus on the action rather than the change</a:t>
            </a:r>
          </a:p>
          <a:p>
            <a:r>
              <a:rPr lang="en-US" dirty="0" smtClean="0"/>
              <a:t>Change defines </a:t>
            </a:r>
            <a:r>
              <a:rPr lang="en-US" dirty="0"/>
              <a:t>the intent that guides action </a:t>
            </a:r>
          </a:p>
          <a:p>
            <a:r>
              <a:rPr lang="en-US" dirty="0" smtClean="0"/>
              <a:t> a shift in behavior from you’re your audience started</a:t>
            </a:r>
          </a:p>
          <a:p>
            <a:r>
              <a:rPr lang="en-US" dirty="0" smtClean="0"/>
              <a:t>Make sure it is not just a reverse of the problem </a:t>
            </a:r>
          </a:p>
          <a:p>
            <a:r>
              <a:rPr lang="en-US" dirty="0" smtClean="0"/>
              <a:t>It’s the problem, plus the idea, that results in the change </a:t>
            </a:r>
            <a:endParaRPr lang="en-US" dirty="0"/>
          </a:p>
        </p:txBody>
      </p:sp>
    </p:spTree>
    <p:extLst>
      <p:ext uri="{BB962C8B-B14F-4D97-AF65-F5344CB8AC3E}">
        <p14:creationId xmlns:p14="http://schemas.microsoft.com/office/powerpoint/2010/main" val="4040956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a:t>
            </a:r>
            <a:endParaRPr lang="en-US" dirty="0"/>
          </a:p>
        </p:txBody>
      </p:sp>
      <p:sp>
        <p:nvSpPr>
          <p:cNvPr id="3" name="Content Placeholder 2"/>
          <p:cNvSpPr>
            <a:spLocks noGrp="1"/>
          </p:cNvSpPr>
          <p:nvPr>
            <p:ph idx="1"/>
          </p:nvPr>
        </p:nvSpPr>
        <p:spPr>
          <a:xfrm>
            <a:off x="838200" y="2109490"/>
            <a:ext cx="10515600" cy="4351338"/>
          </a:xfrm>
        </p:spPr>
        <p:txBody>
          <a:bodyPr/>
          <a:lstStyle/>
          <a:p>
            <a:r>
              <a:rPr lang="en-US" b="1" dirty="0"/>
              <a:t>what ACTION</a:t>
            </a:r>
            <a:r>
              <a:rPr lang="en-US" dirty="0"/>
              <a:t>, </a:t>
            </a:r>
            <a:r>
              <a:rPr lang="en-US" b="1" dirty="0"/>
              <a:t>or multiple ones, can the audience </a:t>
            </a:r>
            <a:r>
              <a:rPr lang="en-US" b="1" dirty="0" smtClean="0"/>
              <a:t>take to enact </a:t>
            </a:r>
            <a:r>
              <a:rPr lang="en-US" b="1" dirty="0"/>
              <a:t>the change</a:t>
            </a:r>
            <a:r>
              <a:rPr lang="en-US" dirty="0"/>
              <a:t>. If you have more than five, "chunk" them into a </a:t>
            </a:r>
            <a:r>
              <a:rPr lang="en-US" dirty="0" smtClean="0"/>
              <a:t>smaller number </a:t>
            </a:r>
            <a:r>
              <a:rPr lang="en-US" dirty="0"/>
              <a:t>of categories</a:t>
            </a:r>
            <a:r>
              <a:rPr lang="en-US" dirty="0" smtClean="0"/>
              <a:t>.</a:t>
            </a:r>
          </a:p>
          <a:p>
            <a:r>
              <a:rPr lang="en-US" dirty="0" smtClean="0"/>
              <a:t>Make sure that all the specific actions can all be summarized by the change that you are recommending (not the place to add in actions that aren’t linked to the change) </a:t>
            </a:r>
          </a:p>
        </p:txBody>
      </p:sp>
    </p:spTree>
    <p:extLst>
      <p:ext uri="{BB962C8B-B14F-4D97-AF65-F5344CB8AC3E}">
        <p14:creationId xmlns:p14="http://schemas.microsoft.com/office/powerpoint/2010/main" val="3610262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040218"/>
            <a:ext cx="10515600" cy="4351338"/>
          </a:xfrm>
        </p:spPr>
        <p:txBody>
          <a:bodyPr>
            <a:normAutofit fontScale="85000" lnSpcReduction="10000"/>
          </a:bodyPr>
          <a:lstStyle/>
          <a:p>
            <a:r>
              <a:rPr lang="en-US" b="1" dirty="0"/>
              <a:t>STRUCTURE the talk at a high-level by stringing the five </a:t>
            </a:r>
            <a:r>
              <a:rPr lang="en-US" b="1" dirty="0" smtClean="0"/>
              <a:t>sentences together</a:t>
            </a:r>
            <a:r>
              <a:rPr lang="en-US" dirty="0" smtClean="0"/>
              <a:t>:</a:t>
            </a:r>
          </a:p>
          <a:p>
            <a:r>
              <a:rPr lang="en-US" dirty="0" smtClean="0"/>
              <a:t>Goal, Problem, Idea, Change, Action </a:t>
            </a:r>
          </a:p>
          <a:p>
            <a:r>
              <a:rPr lang="en-US" b="1" dirty="0"/>
              <a:t>STRUCTURE the talk at a detailed level by filling in the concepts </a:t>
            </a:r>
            <a:r>
              <a:rPr lang="en-US" b="1" dirty="0" smtClean="0"/>
              <a:t>you need </a:t>
            </a:r>
            <a:r>
              <a:rPr lang="en-US" b="1" dirty="0"/>
              <a:t>to move the audience from one sentence to another</a:t>
            </a:r>
            <a:r>
              <a:rPr lang="en-US" dirty="0"/>
              <a:t>. Use these </a:t>
            </a:r>
            <a:r>
              <a:rPr lang="en-US" dirty="0" smtClean="0"/>
              <a:t>five concepts </a:t>
            </a:r>
            <a:r>
              <a:rPr lang="en-US" dirty="0"/>
              <a:t>as the beginning and endpoints of three basic sections of your talk, </a:t>
            </a:r>
            <a:r>
              <a:rPr lang="en-US" dirty="0" smtClean="0"/>
              <a:t>and gather </a:t>
            </a:r>
            <a:r>
              <a:rPr lang="en-US" dirty="0"/>
              <a:t>all the concepts, stories, examples, and information you need for each section</a:t>
            </a:r>
            <a:r>
              <a:rPr lang="en-US" dirty="0" smtClean="0"/>
              <a:t>:</a:t>
            </a:r>
          </a:p>
          <a:p>
            <a:r>
              <a:rPr lang="en-US" dirty="0"/>
              <a:t>Section 1: </a:t>
            </a:r>
            <a:r>
              <a:rPr lang="en-US" b="1" dirty="0"/>
              <a:t>Since the audience already agrees with the GOAL, what </a:t>
            </a:r>
            <a:r>
              <a:rPr lang="en-US" b="1" dirty="0" smtClean="0"/>
              <a:t>do they </a:t>
            </a:r>
            <a:r>
              <a:rPr lang="en-US" b="1" dirty="0"/>
              <a:t>need to know to agree with the PROBLEM?</a:t>
            </a:r>
          </a:p>
          <a:p>
            <a:r>
              <a:rPr lang="en-US" dirty="0" smtClean="0"/>
              <a:t>Section </a:t>
            </a:r>
            <a:r>
              <a:rPr lang="en-US" dirty="0"/>
              <a:t>2: </a:t>
            </a:r>
            <a:r>
              <a:rPr lang="en-US" b="1" dirty="0"/>
              <a:t>Now that they agree with PROBLEM, what do they need </a:t>
            </a:r>
            <a:r>
              <a:rPr lang="en-US" b="1" dirty="0" smtClean="0"/>
              <a:t>to know </a:t>
            </a:r>
            <a:r>
              <a:rPr lang="en-US" b="1" dirty="0"/>
              <a:t>to agree with the IDEA?</a:t>
            </a:r>
          </a:p>
          <a:p>
            <a:r>
              <a:rPr lang="en-US" dirty="0" smtClean="0"/>
              <a:t>Section </a:t>
            </a:r>
            <a:r>
              <a:rPr lang="en-US" dirty="0"/>
              <a:t>3: </a:t>
            </a:r>
            <a:r>
              <a:rPr lang="en-US" b="1" dirty="0"/>
              <a:t>Now that they agree with IDEA, what do they need </a:t>
            </a:r>
            <a:r>
              <a:rPr lang="en-US" b="1" dirty="0" smtClean="0"/>
              <a:t>to know </a:t>
            </a:r>
            <a:r>
              <a:rPr lang="en-US" b="1" dirty="0"/>
              <a:t>to agree with the CHANGE and take ACTION?</a:t>
            </a:r>
            <a:endParaRPr lang="en-US" dirty="0" smtClean="0"/>
          </a:p>
          <a:p>
            <a:endParaRPr lang="en-US" dirty="0" smtClean="0"/>
          </a:p>
          <a:p>
            <a:endParaRPr lang="en-US" dirty="0"/>
          </a:p>
        </p:txBody>
      </p:sp>
    </p:spTree>
    <p:extLst>
      <p:ext uri="{BB962C8B-B14F-4D97-AF65-F5344CB8AC3E}">
        <p14:creationId xmlns:p14="http://schemas.microsoft.com/office/powerpoint/2010/main" val="2595539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Thread Mad Libs </a:t>
            </a:r>
            <a:endParaRPr lang="en-US" dirty="0"/>
          </a:p>
        </p:txBody>
      </p:sp>
      <p:sp>
        <p:nvSpPr>
          <p:cNvPr id="3" name="Content Placeholder 2"/>
          <p:cNvSpPr>
            <a:spLocks noGrp="1"/>
          </p:cNvSpPr>
          <p:nvPr>
            <p:ph idx="1"/>
          </p:nvPr>
        </p:nvSpPr>
        <p:spPr>
          <a:xfrm>
            <a:off x="838200" y="2067927"/>
            <a:ext cx="10515600" cy="4351338"/>
          </a:xfrm>
        </p:spPr>
        <p:txBody>
          <a:bodyPr>
            <a:normAutofit/>
          </a:bodyPr>
          <a:lstStyle/>
          <a:p>
            <a:r>
              <a:rPr lang="en-US" dirty="0" smtClean="0"/>
              <a:t>We can all agree that we want (GOAL) </a:t>
            </a:r>
          </a:p>
          <a:p>
            <a:r>
              <a:rPr lang="en-US" dirty="0" smtClean="0"/>
              <a:t>But the real problem is (PROBLEM) </a:t>
            </a:r>
          </a:p>
          <a:p>
            <a:r>
              <a:rPr lang="en-US" dirty="0" smtClean="0"/>
              <a:t>To solve this problem we have to understand (IDEA) </a:t>
            </a:r>
          </a:p>
          <a:p>
            <a:r>
              <a:rPr lang="en-US" dirty="0" smtClean="0"/>
              <a:t>Which mean that we have to (CHANGE)</a:t>
            </a:r>
          </a:p>
          <a:p>
            <a:r>
              <a:rPr lang="en-US" dirty="0" smtClean="0"/>
              <a:t>How? (ACTION) </a:t>
            </a:r>
          </a:p>
          <a:p>
            <a:r>
              <a:rPr lang="en-US" dirty="0" smtClean="0"/>
              <a:t>For each concept identify the examples, stories, data, metaphors, demonstrations you will use to support it. </a:t>
            </a:r>
          </a:p>
          <a:p>
            <a:pPr marL="0" indent="0">
              <a:buNone/>
            </a:pPr>
            <a:endParaRPr lang="en-US" dirty="0" smtClean="0"/>
          </a:p>
          <a:p>
            <a:endParaRPr lang="en-US" dirty="0"/>
          </a:p>
        </p:txBody>
      </p:sp>
    </p:spTree>
    <p:extLst>
      <p:ext uri="{BB962C8B-B14F-4D97-AF65-F5344CB8AC3E}">
        <p14:creationId xmlns:p14="http://schemas.microsoft.com/office/powerpoint/2010/main" val="104521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 Thread of Persuasion </a:t>
            </a:r>
            <a:endParaRPr lang="en-US" dirty="0"/>
          </a:p>
        </p:txBody>
      </p:sp>
      <p:sp>
        <p:nvSpPr>
          <p:cNvPr id="3" name="Content Placeholder 2"/>
          <p:cNvSpPr>
            <a:spLocks noGrp="1"/>
          </p:cNvSpPr>
          <p:nvPr>
            <p:ph idx="1"/>
          </p:nvPr>
        </p:nvSpPr>
        <p:spPr>
          <a:xfrm>
            <a:off x="838200" y="1828800"/>
            <a:ext cx="10515600" cy="4742865"/>
          </a:xfrm>
        </p:spPr>
        <p:txBody>
          <a:bodyPr>
            <a:normAutofit lnSpcReduction="10000"/>
          </a:bodyPr>
          <a:lstStyle/>
          <a:p>
            <a:r>
              <a:rPr lang="en-US" dirty="0" smtClean="0"/>
              <a:t>Tamsen Webster: The Red Thread framework provide a pathway to guide people in creating concise</a:t>
            </a:r>
            <a:r>
              <a:rPr lang="en-US" dirty="0"/>
              <a:t> </a:t>
            </a:r>
            <a:r>
              <a:rPr lang="en-US" dirty="0" smtClean="0"/>
              <a:t>and effective way to develop communication in a way that instigates change. </a:t>
            </a:r>
          </a:p>
          <a:p>
            <a:r>
              <a:rPr lang="en-US" dirty="0" smtClean="0"/>
              <a:t>How we put words together, even if they are the same words, makes a difference for how effective those words are getting the desired goal we desire. </a:t>
            </a:r>
          </a:p>
          <a:p>
            <a:r>
              <a:rPr lang="en-US" dirty="0" smtClean="0"/>
              <a:t>Words are how we capture and share the data that we have. </a:t>
            </a:r>
          </a:p>
          <a:p>
            <a:r>
              <a:rPr lang="en-US" dirty="0" smtClean="0"/>
              <a:t>We are surrounded by more information than any other people on earth at any time.</a:t>
            </a:r>
          </a:p>
          <a:p>
            <a:r>
              <a:rPr lang="en-US" dirty="0" smtClean="0"/>
              <a:t>Is it any wonder we are overwhelmed and have to be very selective to what we pay attention to?! </a:t>
            </a:r>
          </a:p>
          <a:p>
            <a:pPr marL="0" indent="0">
              <a:buNone/>
            </a:pPr>
            <a:endParaRPr lang="en-US" dirty="0"/>
          </a:p>
        </p:txBody>
      </p:sp>
    </p:spTree>
    <p:extLst>
      <p:ext uri="{BB962C8B-B14F-4D97-AF65-F5344CB8AC3E}">
        <p14:creationId xmlns:p14="http://schemas.microsoft.com/office/powerpoint/2010/main" val="3557366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502125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TextBox 4"/>
          <p:cNvSpPr txBox="1"/>
          <p:nvPr/>
        </p:nvSpPr>
        <p:spPr>
          <a:xfrm>
            <a:off x="734291" y="5084618"/>
            <a:ext cx="3241964" cy="492443"/>
          </a:xfrm>
          <a:prstGeom prst="rect">
            <a:avLst/>
          </a:prstGeom>
          <a:solidFill>
            <a:schemeClr val="tx1"/>
          </a:solidFill>
        </p:spPr>
        <p:txBody>
          <a:bodyPr wrap="square" rtlCol="0">
            <a:spAutoFit/>
          </a:bodyPr>
          <a:lstStyle/>
          <a:p>
            <a:r>
              <a:rPr lang="en-US" sz="2600" b="1" dirty="0" smtClean="0">
                <a:solidFill>
                  <a:schemeClr val="bg1"/>
                </a:solidFill>
              </a:rPr>
              <a:t>Section 1 </a:t>
            </a:r>
            <a:endParaRPr lang="en-US" sz="2600" b="1" dirty="0">
              <a:solidFill>
                <a:schemeClr val="bg1"/>
              </a:solidFill>
            </a:endParaRPr>
          </a:p>
        </p:txBody>
      </p:sp>
      <p:sp>
        <p:nvSpPr>
          <p:cNvPr id="7" name="TextBox 6"/>
          <p:cNvSpPr txBox="1"/>
          <p:nvPr/>
        </p:nvSpPr>
        <p:spPr>
          <a:xfrm>
            <a:off x="4168490" y="1198245"/>
            <a:ext cx="3214255" cy="492443"/>
          </a:xfrm>
          <a:prstGeom prst="rect">
            <a:avLst/>
          </a:prstGeom>
          <a:solidFill>
            <a:schemeClr val="tx1"/>
          </a:solidFill>
        </p:spPr>
        <p:txBody>
          <a:bodyPr wrap="square" rtlCol="0">
            <a:spAutoFit/>
          </a:bodyPr>
          <a:lstStyle/>
          <a:p>
            <a:r>
              <a:rPr lang="en-US" sz="2600" b="1" dirty="0" smtClean="0">
                <a:solidFill>
                  <a:schemeClr val="bg1"/>
                </a:solidFill>
              </a:rPr>
              <a:t>Section 2 </a:t>
            </a:r>
            <a:endParaRPr lang="en-US" sz="2600" b="1" dirty="0">
              <a:solidFill>
                <a:schemeClr val="bg1"/>
              </a:solidFill>
            </a:endParaRPr>
          </a:p>
        </p:txBody>
      </p:sp>
      <p:sp>
        <p:nvSpPr>
          <p:cNvPr id="8" name="TextBox 7"/>
          <p:cNvSpPr txBox="1"/>
          <p:nvPr/>
        </p:nvSpPr>
        <p:spPr>
          <a:xfrm>
            <a:off x="7489245" y="1198245"/>
            <a:ext cx="3241964" cy="492443"/>
          </a:xfrm>
          <a:prstGeom prst="rect">
            <a:avLst/>
          </a:prstGeom>
          <a:solidFill>
            <a:schemeClr val="tx1"/>
          </a:solidFill>
        </p:spPr>
        <p:txBody>
          <a:bodyPr wrap="square" rtlCol="0">
            <a:spAutoFit/>
          </a:bodyPr>
          <a:lstStyle/>
          <a:p>
            <a:r>
              <a:rPr lang="en-US" sz="2600" b="1" dirty="0" smtClean="0">
                <a:solidFill>
                  <a:schemeClr val="bg1"/>
                </a:solidFill>
              </a:rPr>
              <a:t>Section 3 </a:t>
            </a:r>
            <a:endParaRPr lang="en-US" sz="2600" b="1" dirty="0">
              <a:solidFill>
                <a:schemeClr val="bg1"/>
              </a:solidFill>
            </a:endParaRPr>
          </a:p>
        </p:txBody>
      </p:sp>
    </p:spTree>
    <p:extLst>
      <p:ext uri="{BB962C8B-B14F-4D97-AF65-F5344CB8AC3E}">
        <p14:creationId xmlns:p14="http://schemas.microsoft.com/office/powerpoint/2010/main" val="3851280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6619" y="1435789"/>
            <a:ext cx="3128580" cy="4956240"/>
          </a:xfrm>
          <a:prstGeom prst="rect">
            <a:avLst/>
          </a:prstGeom>
        </p:spPr>
      </p:pic>
      <p:pic>
        <p:nvPicPr>
          <p:cNvPr id="5" name="Picture 4"/>
          <p:cNvPicPr>
            <a:picLocks noChangeAspect="1"/>
          </p:cNvPicPr>
          <p:nvPr/>
        </p:nvPicPr>
        <p:blipFill>
          <a:blip r:embed="rId3"/>
          <a:stretch>
            <a:fillRect/>
          </a:stretch>
        </p:blipFill>
        <p:spPr>
          <a:xfrm>
            <a:off x="6133476" y="1254132"/>
            <a:ext cx="2921249" cy="5319553"/>
          </a:xfrm>
          <a:prstGeom prst="rect">
            <a:avLst/>
          </a:prstGeom>
        </p:spPr>
      </p:pic>
    </p:spTree>
    <p:extLst>
      <p:ext uri="{BB962C8B-B14F-4D97-AF65-F5344CB8AC3E}">
        <p14:creationId xmlns:p14="http://schemas.microsoft.com/office/powerpoint/2010/main" val="3587937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Within Each Section </a:t>
            </a:r>
            <a:endParaRPr lang="en-US" dirty="0"/>
          </a:p>
        </p:txBody>
      </p:sp>
      <p:sp>
        <p:nvSpPr>
          <p:cNvPr id="3" name="Content Placeholder 2"/>
          <p:cNvSpPr>
            <a:spLocks noGrp="1"/>
          </p:cNvSpPr>
          <p:nvPr>
            <p:ph idx="1"/>
          </p:nvPr>
        </p:nvSpPr>
        <p:spPr>
          <a:xfrm>
            <a:off x="838200" y="1690688"/>
            <a:ext cx="10515600" cy="4756286"/>
          </a:xfrm>
        </p:spPr>
        <p:txBody>
          <a:bodyPr/>
          <a:lstStyle/>
          <a:p>
            <a:r>
              <a:rPr lang="en-US" dirty="0" smtClean="0"/>
              <a:t>Within each section of the communication pathway – there is a structure to guide your INSIGHTS and TRANSITIONS </a:t>
            </a:r>
            <a:endParaRPr lang="en-US" dirty="0"/>
          </a:p>
        </p:txBody>
      </p:sp>
      <p:pic>
        <p:nvPicPr>
          <p:cNvPr id="7" name="Picture 6"/>
          <p:cNvPicPr/>
          <p:nvPr/>
        </p:nvPicPr>
        <p:blipFill rotWithShape="1">
          <a:blip r:embed="rId2"/>
          <a:srcRect l="24537" t="35069" r="61111" b="40347"/>
          <a:stretch/>
        </p:blipFill>
        <p:spPr bwMode="auto">
          <a:xfrm>
            <a:off x="1388125" y="2708542"/>
            <a:ext cx="8703326" cy="3515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4583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a:xfrm>
            <a:off x="838200" y="2206473"/>
            <a:ext cx="10515600" cy="4351338"/>
          </a:xfrm>
        </p:spPr>
        <p:txBody>
          <a:bodyPr>
            <a:normAutofit lnSpcReduction="10000"/>
          </a:bodyPr>
          <a:lstStyle/>
          <a:p>
            <a:r>
              <a:rPr lang="en-US" dirty="0" smtClean="0"/>
              <a:t>Hook it together for them (audience perspective again – not yours) </a:t>
            </a:r>
          </a:p>
          <a:p>
            <a:r>
              <a:rPr lang="en-US" dirty="0" smtClean="0"/>
              <a:t>Goal: what is it that they want?</a:t>
            </a:r>
          </a:p>
          <a:p>
            <a:r>
              <a:rPr lang="en-US" dirty="0" smtClean="0"/>
              <a:t>Problem – What’s getting in the way of getting what they want and why do they want it</a:t>
            </a:r>
          </a:p>
          <a:p>
            <a:r>
              <a:rPr lang="en-US" dirty="0" smtClean="0"/>
              <a:t>Idea – what have you provided them to understand this more deeply </a:t>
            </a:r>
          </a:p>
          <a:p>
            <a:r>
              <a:rPr lang="en-US" dirty="0" smtClean="0"/>
              <a:t>Change – what can they do to act on that new understanding </a:t>
            </a:r>
          </a:p>
          <a:p>
            <a:r>
              <a:rPr lang="en-US" dirty="0" smtClean="0"/>
              <a:t>Action – How do they make that change actually happen</a:t>
            </a:r>
          </a:p>
          <a:p>
            <a:r>
              <a:rPr lang="en-US" dirty="0" smtClean="0"/>
              <a:t>One sentence for each of those is your conclusion </a:t>
            </a:r>
          </a:p>
          <a:p>
            <a:r>
              <a:rPr lang="en-US" dirty="0" smtClean="0"/>
              <a:t>Hooks and emotion draws </a:t>
            </a:r>
          </a:p>
          <a:p>
            <a:endParaRPr lang="en-US" dirty="0" smtClean="0"/>
          </a:p>
        </p:txBody>
      </p:sp>
    </p:spTree>
    <p:extLst>
      <p:ext uri="{BB962C8B-B14F-4D97-AF65-F5344CB8AC3E}">
        <p14:creationId xmlns:p14="http://schemas.microsoft.com/office/powerpoint/2010/main" val="3240301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Links and Videos </a:t>
            </a:r>
            <a:endParaRPr lang="en-US" dirty="0"/>
          </a:p>
        </p:txBody>
      </p:sp>
      <p:sp>
        <p:nvSpPr>
          <p:cNvPr id="3" name="Content Placeholder 2"/>
          <p:cNvSpPr>
            <a:spLocks noGrp="1"/>
          </p:cNvSpPr>
          <p:nvPr>
            <p:ph idx="1"/>
          </p:nvPr>
        </p:nvSpPr>
        <p:spPr>
          <a:xfrm>
            <a:off x="838200" y="1274617"/>
            <a:ext cx="10515600" cy="5264727"/>
          </a:xfrm>
        </p:spPr>
        <p:txBody>
          <a:bodyPr>
            <a:normAutofit fontScale="85000" lnSpcReduction="20000"/>
          </a:bodyPr>
          <a:lstStyle/>
          <a:p>
            <a:endParaRPr lang="en-US" b="1" dirty="0" smtClean="0">
              <a:hlinkClick r:id="rId2"/>
            </a:endParaRPr>
          </a:p>
          <a:p>
            <a:r>
              <a:rPr lang="en-US" b="1" dirty="0" smtClean="0">
                <a:hlinkClick r:id="rId3"/>
              </a:rPr>
              <a:t>Tamsen Webster Web site</a:t>
            </a:r>
            <a:endParaRPr lang="en-US" b="1" dirty="0" smtClean="0">
              <a:hlinkClick r:id="rId4"/>
            </a:endParaRPr>
          </a:p>
          <a:p>
            <a:r>
              <a:rPr lang="en-US" b="1" u="sng" dirty="0" smtClean="0">
                <a:hlinkClick r:id="rId4"/>
              </a:rPr>
              <a:t>How </a:t>
            </a:r>
            <a:r>
              <a:rPr lang="en-US" b="1" u="sng" dirty="0">
                <a:hlinkClick r:id="rId4"/>
              </a:rPr>
              <a:t>to Bridge a Mental </a:t>
            </a:r>
            <a:r>
              <a:rPr lang="en-US" b="1" u="sng" dirty="0" smtClean="0">
                <a:hlinkClick r:id="rId4"/>
              </a:rPr>
              <a:t>Gap</a:t>
            </a:r>
            <a:endParaRPr lang="en-US" b="1" dirty="0"/>
          </a:p>
          <a:p>
            <a:r>
              <a:rPr lang="en-US" b="1" u="sng" dirty="0">
                <a:hlinkClick r:id="rId5"/>
              </a:rPr>
              <a:t>Tamsen Webster - From Keynote to Keyboard: What TED Can Teach Us About Content Creation</a:t>
            </a:r>
            <a:r>
              <a:rPr lang="en-US" b="1" dirty="0"/>
              <a:t> </a:t>
            </a:r>
            <a:endParaRPr lang="en-US" b="1" dirty="0" smtClean="0"/>
          </a:p>
          <a:p>
            <a:r>
              <a:rPr lang="en-US" b="1" dirty="0">
                <a:hlinkClick r:id="rId2"/>
              </a:rPr>
              <a:t>What is the Red Thread </a:t>
            </a:r>
            <a:endParaRPr lang="en-US" b="1" dirty="0" smtClean="0"/>
          </a:p>
          <a:p>
            <a:r>
              <a:rPr lang="en-US" b="1" dirty="0" smtClean="0">
                <a:hlinkClick r:id="rId6"/>
              </a:rPr>
              <a:t>Focus </a:t>
            </a:r>
            <a:r>
              <a:rPr lang="en-US" b="1" dirty="0">
                <a:hlinkClick r:id="rId6"/>
              </a:rPr>
              <a:t>on the GOAL: Why Your Audience Needs an "Irresistible </a:t>
            </a:r>
            <a:r>
              <a:rPr lang="en-US" b="1" dirty="0" smtClean="0">
                <a:hlinkClick r:id="rId6"/>
              </a:rPr>
              <a:t>Outcome“</a:t>
            </a:r>
            <a:endParaRPr lang="en-US" b="1" dirty="0" smtClean="0"/>
          </a:p>
          <a:p>
            <a:r>
              <a:rPr lang="en-US" b="1" dirty="0">
                <a:hlinkClick r:id="rId7"/>
              </a:rPr>
              <a:t>Focus on the GOAL - Putting the "Feel" in "Think, Feel, Do"</a:t>
            </a:r>
            <a:endParaRPr lang="en-US" b="1" dirty="0"/>
          </a:p>
          <a:p>
            <a:r>
              <a:rPr lang="en-US" b="1" dirty="0" smtClean="0">
                <a:hlinkClick r:id="rId8"/>
              </a:rPr>
              <a:t>Focus </a:t>
            </a:r>
            <a:r>
              <a:rPr lang="en-US" b="1" dirty="0">
                <a:hlinkClick r:id="rId8"/>
              </a:rPr>
              <a:t>on the PROBLEM - Why Your Audience Needs Both Context and </a:t>
            </a:r>
            <a:r>
              <a:rPr lang="en-US" b="1" dirty="0" smtClean="0">
                <a:hlinkClick r:id="rId8"/>
              </a:rPr>
              <a:t>Contrast</a:t>
            </a:r>
            <a:endParaRPr lang="en-US" b="1" dirty="0" smtClean="0"/>
          </a:p>
          <a:p>
            <a:r>
              <a:rPr lang="en-US" b="1" dirty="0">
                <a:hlinkClick r:id="rId9"/>
              </a:rPr>
              <a:t>Focus on the IDEA - The Difference Between "Understandable" and "</a:t>
            </a:r>
            <a:r>
              <a:rPr lang="en-US" b="1" dirty="0" smtClean="0">
                <a:hlinkClick r:id="rId9"/>
              </a:rPr>
              <a:t>Inevitable“</a:t>
            </a:r>
            <a:endParaRPr lang="en-US" b="1" dirty="0" smtClean="0"/>
          </a:p>
          <a:p>
            <a:r>
              <a:rPr lang="en-US" b="1" dirty="0">
                <a:hlinkClick r:id="rId10"/>
              </a:rPr>
              <a:t>Focus on the CHANGE - Defining the Intent That Guides </a:t>
            </a:r>
            <a:r>
              <a:rPr lang="en-US" b="1" dirty="0" smtClean="0">
                <a:hlinkClick r:id="rId10"/>
              </a:rPr>
              <a:t>Action</a:t>
            </a:r>
            <a:endParaRPr lang="en-US" b="1" dirty="0" smtClean="0"/>
          </a:p>
          <a:p>
            <a:r>
              <a:rPr lang="en-US" b="1" dirty="0">
                <a:hlinkClick r:id="rId11"/>
              </a:rPr>
              <a:t>Focus on the ACTION - How to Make the Change Actually </a:t>
            </a:r>
            <a:r>
              <a:rPr lang="en-US" b="1" dirty="0" smtClean="0">
                <a:hlinkClick r:id="rId11"/>
              </a:rPr>
              <a:t>Happen</a:t>
            </a:r>
            <a:endParaRPr lang="en-US" b="1" dirty="0" smtClean="0"/>
          </a:p>
          <a:p>
            <a:r>
              <a:rPr lang="en-US" b="1" dirty="0">
                <a:hlinkClick r:id="rId12"/>
              </a:rPr>
              <a:t>The 5 Most Common Red Thread </a:t>
            </a:r>
            <a:r>
              <a:rPr lang="en-US" b="1" dirty="0" smtClean="0">
                <a:hlinkClick r:id="rId12"/>
              </a:rPr>
              <a:t>Mistakes</a:t>
            </a:r>
            <a:endParaRPr lang="en-US" b="1" dirty="0" smtClean="0"/>
          </a:p>
          <a:p>
            <a:r>
              <a:rPr lang="en-US" b="1" dirty="0">
                <a:hlinkClick r:id="rId13"/>
              </a:rPr>
              <a:t>The Biggest Mistake You Can Make in Your Conclusion... and How to Avoid It </a:t>
            </a:r>
            <a:endParaRPr lang="en-US" b="1" dirty="0"/>
          </a:p>
          <a:p>
            <a:pPr marL="0" indent="0">
              <a:buNone/>
            </a:pPr>
            <a:endParaRPr lang="en-US" b="1" dirty="0"/>
          </a:p>
          <a:p>
            <a:endParaRPr lang="en-US" b="1" dirty="0"/>
          </a:p>
          <a:p>
            <a:endParaRPr lang="en-US" b="1" dirty="0"/>
          </a:p>
          <a:p>
            <a:endParaRPr lang="en-US" b="1" dirty="0" smtClean="0"/>
          </a:p>
          <a:p>
            <a:endParaRPr lang="en-US" b="1" dirty="0"/>
          </a:p>
          <a:p>
            <a:endParaRPr lang="en-US" b="1" dirty="0"/>
          </a:p>
          <a:p>
            <a:endParaRPr lang="en-US" b="1" dirty="0"/>
          </a:p>
          <a:p>
            <a:endParaRPr lang="en-US" b="1" dirty="0"/>
          </a:p>
          <a:p>
            <a:endParaRPr lang="en-US" b="1" dirty="0"/>
          </a:p>
          <a:p>
            <a:endParaRPr lang="en-US" dirty="0" smtClean="0"/>
          </a:p>
          <a:p>
            <a:endParaRPr lang="en-US" dirty="0"/>
          </a:p>
        </p:txBody>
      </p:sp>
    </p:spTree>
    <p:extLst>
      <p:ext uri="{BB962C8B-B14F-4D97-AF65-F5344CB8AC3E}">
        <p14:creationId xmlns:p14="http://schemas.microsoft.com/office/powerpoint/2010/main" val="263568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Content </a:t>
            </a:r>
            <a:endParaRPr lang="en-US" dirty="0"/>
          </a:p>
        </p:txBody>
      </p:sp>
      <p:sp>
        <p:nvSpPr>
          <p:cNvPr id="3" name="Content Placeholder 2"/>
          <p:cNvSpPr>
            <a:spLocks noGrp="1"/>
          </p:cNvSpPr>
          <p:nvPr>
            <p:ph idx="1"/>
          </p:nvPr>
        </p:nvSpPr>
        <p:spPr>
          <a:xfrm>
            <a:off x="838200" y="2012509"/>
            <a:ext cx="10515600" cy="4351338"/>
          </a:xfrm>
        </p:spPr>
        <p:txBody>
          <a:bodyPr>
            <a:normAutofit fontScale="92500" lnSpcReduction="10000"/>
          </a:bodyPr>
          <a:lstStyle/>
          <a:p>
            <a:r>
              <a:rPr lang="en-US" dirty="0"/>
              <a:t>The right content is content that drives people to change and action. </a:t>
            </a:r>
          </a:p>
          <a:p>
            <a:r>
              <a:rPr lang="en-US" dirty="0" smtClean="0"/>
              <a:t>What drives a person to decide to act? </a:t>
            </a:r>
          </a:p>
          <a:p>
            <a:r>
              <a:rPr lang="en-US" dirty="0" smtClean="0"/>
              <a:t>Maximize reward/minimize risk </a:t>
            </a:r>
          </a:p>
          <a:p>
            <a:r>
              <a:rPr lang="en-US" dirty="0" smtClean="0"/>
              <a:t>Action is preceded by belief – you have to believe something to be true in order to decide to participate in it</a:t>
            </a:r>
          </a:p>
          <a:p>
            <a:r>
              <a:rPr lang="en-US" dirty="0" smtClean="0"/>
              <a:t>What precedes belief? Knowledge precedes belief. </a:t>
            </a:r>
          </a:p>
          <a:p>
            <a:r>
              <a:rPr lang="en-US" dirty="0" smtClean="0"/>
              <a:t>You also have to feel you are capable of making that change or undertaking that action</a:t>
            </a:r>
          </a:p>
          <a:p>
            <a:r>
              <a:rPr lang="en-US" dirty="0" smtClean="0"/>
              <a:t>You have to feel your action is actually going to make a difference </a:t>
            </a:r>
          </a:p>
          <a:p>
            <a:r>
              <a:rPr lang="en-US" dirty="0" smtClean="0"/>
              <a:t>Solve climate change (do you feel capable of doing that?) </a:t>
            </a:r>
          </a:p>
          <a:p>
            <a:endParaRPr lang="en-US" dirty="0"/>
          </a:p>
        </p:txBody>
      </p:sp>
    </p:spTree>
    <p:extLst>
      <p:ext uri="{BB962C8B-B14F-4D97-AF65-F5344CB8AC3E}">
        <p14:creationId xmlns:p14="http://schemas.microsoft.com/office/powerpoint/2010/main" val="330643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 BELIEVE - KNOW</a:t>
            </a:r>
            <a:endParaRPr lang="en-US" dirty="0"/>
          </a:p>
        </p:txBody>
      </p:sp>
      <p:sp>
        <p:nvSpPr>
          <p:cNvPr id="3" name="Content Placeholder 2"/>
          <p:cNvSpPr>
            <a:spLocks noGrp="1"/>
          </p:cNvSpPr>
          <p:nvPr>
            <p:ph idx="1"/>
          </p:nvPr>
        </p:nvSpPr>
        <p:spPr>
          <a:xfrm>
            <a:off x="838200" y="2008909"/>
            <a:ext cx="10515600" cy="4618174"/>
          </a:xfrm>
        </p:spPr>
        <p:txBody>
          <a:bodyPr>
            <a:normAutofit/>
          </a:bodyPr>
          <a:lstStyle/>
          <a:p>
            <a:r>
              <a:rPr lang="en-US" dirty="0" smtClean="0"/>
              <a:t>We normally start from what we want people to know  and then you have no idea if you have given them what they need to believe in order to motivate action.</a:t>
            </a:r>
          </a:p>
          <a:p>
            <a:r>
              <a:rPr lang="en-US" dirty="0" smtClean="0"/>
              <a:t>However if we start from what we want people to do then we are in a better position to figure out and tell them what we want them to know. </a:t>
            </a:r>
          </a:p>
          <a:p>
            <a:r>
              <a:rPr lang="en-US" dirty="0"/>
              <a:t>Knowledge change beliefs, without belief, change doesn’t happen </a:t>
            </a:r>
            <a:endParaRPr lang="en-US" dirty="0" smtClean="0"/>
          </a:p>
          <a:p>
            <a:r>
              <a:rPr lang="en-US" dirty="0" smtClean="0"/>
              <a:t>Work Action Back – Not Goal Out </a:t>
            </a:r>
          </a:p>
          <a:p>
            <a:endParaRPr lang="en-US" dirty="0"/>
          </a:p>
        </p:txBody>
      </p:sp>
    </p:spTree>
    <p:extLst>
      <p:ext uri="{BB962C8B-B14F-4D97-AF65-F5344CB8AC3E}">
        <p14:creationId xmlns:p14="http://schemas.microsoft.com/office/powerpoint/2010/main" val="327678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6880510" cy="1325563"/>
          </a:xfrm>
        </p:spPr>
        <p:txBody>
          <a:bodyPr/>
          <a:lstStyle/>
          <a:p>
            <a:r>
              <a:rPr lang="en-US" dirty="0" smtClean="0"/>
              <a:t>A Whole New Way to Look at Paper Towels </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697" t="3637" r="14394" b="11717"/>
          <a:stretch/>
        </p:blipFill>
        <p:spPr>
          <a:xfrm>
            <a:off x="0" y="0"/>
            <a:ext cx="12192000" cy="6858000"/>
          </a:xfrm>
          <a:prstGeom prst="rect">
            <a:avLst/>
          </a:prstGeom>
        </p:spPr>
      </p:pic>
    </p:spTree>
    <p:extLst>
      <p:ext uri="{BB962C8B-B14F-4D97-AF65-F5344CB8AC3E}">
        <p14:creationId xmlns:p14="http://schemas.microsoft.com/office/powerpoint/2010/main" val="620449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137199"/>
            <a:ext cx="10515600" cy="4351338"/>
          </a:xfrm>
        </p:spPr>
        <p:txBody>
          <a:bodyPr/>
          <a:lstStyle/>
          <a:p>
            <a:r>
              <a:rPr lang="en-US" dirty="0" smtClean="0"/>
              <a:t>What do I want people to believe in order for them to do the action? </a:t>
            </a:r>
          </a:p>
          <a:p>
            <a:r>
              <a:rPr lang="en-US" dirty="0" smtClean="0"/>
              <a:t>How can we make them believe they can do it? </a:t>
            </a:r>
          </a:p>
          <a:p>
            <a:r>
              <a:rPr lang="en-US" dirty="0" smtClean="0"/>
              <a:t>How do we make them believe that them doing it will make a difference? </a:t>
            </a:r>
          </a:p>
          <a:p>
            <a:r>
              <a:rPr lang="en-US" dirty="0" smtClean="0"/>
              <a:t>Now what do they need to know? </a:t>
            </a:r>
          </a:p>
          <a:p>
            <a:r>
              <a:rPr lang="en-US" dirty="0" smtClean="0"/>
              <a:t>People’s brains require context </a:t>
            </a:r>
          </a:p>
          <a:p>
            <a:r>
              <a:rPr lang="en-US" dirty="0" smtClean="0"/>
              <a:t>Context needs to be provided in the right sequence </a:t>
            </a:r>
          </a:p>
          <a:p>
            <a:r>
              <a:rPr lang="en-US" dirty="0" smtClean="0"/>
              <a:t>And it needs to address the barriers/questions that come up in their head as your message is being shared with them</a:t>
            </a:r>
          </a:p>
          <a:p>
            <a:endParaRPr lang="en-US" dirty="0"/>
          </a:p>
        </p:txBody>
      </p:sp>
    </p:spTree>
    <p:extLst>
      <p:ext uri="{BB962C8B-B14F-4D97-AF65-F5344CB8AC3E}">
        <p14:creationId xmlns:p14="http://schemas.microsoft.com/office/powerpoint/2010/main" val="65250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434692" cy="1325563"/>
          </a:xfrm>
        </p:spPr>
        <p:txBody>
          <a:bodyPr/>
          <a:lstStyle/>
          <a:p>
            <a:r>
              <a:rPr lang="en-US" dirty="0" smtClean="0"/>
              <a:t>Helping to define their goal (not yours) </a:t>
            </a:r>
            <a:endParaRPr lang="en-US" dirty="0"/>
          </a:p>
        </p:txBody>
      </p:sp>
      <p:sp>
        <p:nvSpPr>
          <p:cNvPr id="3" name="Content Placeholder 2"/>
          <p:cNvSpPr>
            <a:spLocks noGrp="1"/>
          </p:cNvSpPr>
          <p:nvPr>
            <p:ph idx="1"/>
          </p:nvPr>
        </p:nvSpPr>
        <p:spPr>
          <a:xfrm>
            <a:off x="838200" y="2081782"/>
            <a:ext cx="10515600" cy="4351338"/>
          </a:xfrm>
        </p:spPr>
        <p:txBody>
          <a:bodyPr/>
          <a:lstStyle/>
          <a:p>
            <a:r>
              <a:rPr lang="en-US" dirty="0" smtClean="0"/>
              <a:t>I’m for (category of people) </a:t>
            </a:r>
          </a:p>
          <a:p>
            <a:r>
              <a:rPr lang="en-US" dirty="0" smtClean="0"/>
              <a:t>Who want (X)</a:t>
            </a:r>
          </a:p>
          <a:p>
            <a:r>
              <a:rPr lang="en-US" dirty="0" smtClean="0"/>
              <a:t>Value (Y) </a:t>
            </a:r>
          </a:p>
          <a:p>
            <a:r>
              <a:rPr lang="en-US" dirty="0" smtClean="0"/>
              <a:t>But struggle with (Z) </a:t>
            </a:r>
          </a:p>
          <a:p>
            <a:r>
              <a:rPr lang="en-US" dirty="0" smtClean="0"/>
              <a:t>The narrower the focus the broader the reach </a:t>
            </a:r>
          </a:p>
          <a:p>
            <a:r>
              <a:rPr lang="en-US" dirty="0" smtClean="0"/>
              <a:t>Why? Is it important? Why should they care? Why hasn’t this already happened? </a:t>
            </a:r>
          </a:p>
          <a:p>
            <a:r>
              <a:rPr lang="en-US" dirty="0" smtClean="0"/>
              <a:t>What’s the problem? What </a:t>
            </a:r>
            <a:r>
              <a:rPr lang="en-US" dirty="0"/>
              <a:t>does it mean to them? </a:t>
            </a:r>
            <a:r>
              <a:rPr lang="en-US" dirty="0" smtClean="0"/>
              <a:t>What’s standing in the way of solving this problem ? What do you want them to know? </a:t>
            </a:r>
          </a:p>
          <a:p>
            <a:pPr marL="0" indent="0">
              <a:buNone/>
            </a:pPr>
            <a:endParaRPr lang="en-US" dirty="0" smtClean="0"/>
          </a:p>
          <a:p>
            <a:endParaRPr lang="en-US" dirty="0"/>
          </a:p>
        </p:txBody>
      </p:sp>
    </p:spTree>
    <p:extLst>
      <p:ext uri="{BB962C8B-B14F-4D97-AF65-F5344CB8AC3E}">
        <p14:creationId xmlns:p14="http://schemas.microsoft.com/office/powerpoint/2010/main" val="416214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Ponder this….</a:t>
            </a:r>
            <a:endParaRPr lang="en-US" dirty="0"/>
          </a:p>
        </p:txBody>
      </p:sp>
      <p:sp>
        <p:nvSpPr>
          <p:cNvPr id="3" name="Content Placeholder 2"/>
          <p:cNvSpPr>
            <a:spLocks noGrp="1"/>
          </p:cNvSpPr>
          <p:nvPr>
            <p:ph idx="1"/>
          </p:nvPr>
        </p:nvSpPr>
        <p:spPr>
          <a:xfrm>
            <a:off x="838200" y="2067927"/>
            <a:ext cx="10515600" cy="4351338"/>
          </a:xfrm>
        </p:spPr>
        <p:txBody>
          <a:bodyPr/>
          <a:lstStyle/>
          <a:p>
            <a:r>
              <a:rPr lang="en-US" dirty="0" smtClean="0"/>
              <a:t>What do you want them to do? (higher level want) </a:t>
            </a:r>
          </a:p>
          <a:p>
            <a:r>
              <a:rPr lang="en-US" dirty="0" smtClean="0"/>
              <a:t>How do you want them to do it? </a:t>
            </a:r>
          </a:p>
          <a:p>
            <a:r>
              <a:rPr lang="en-US" dirty="0" smtClean="0"/>
              <a:t>More specific actions and how can they act on this?</a:t>
            </a:r>
          </a:p>
          <a:p>
            <a:r>
              <a:rPr lang="en-US" dirty="0" smtClean="0"/>
              <a:t>In order for our brains to process an idea it needs to see the connections to an irresistible outcome before it will continue listening </a:t>
            </a:r>
          </a:p>
          <a:p>
            <a:r>
              <a:rPr lang="en-US" dirty="0" smtClean="0"/>
              <a:t>What do they want?</a:t>
            </a:r>
          </a:p>
          <a:p>
            <a:r>
              <a:rPr lang="en-US" dirty="0" smtClean="0"/>
              <a:t>What do they struggle with? </a:t>
            </a:r>
          </a:p>
          <a:p>
            <a:r>
              <a:rPr lang="en-US" dirty="0" smtClean="0"/>
              <a:t>What do they value? </a:t>
            </a:r>
          </a:p>
          <a:p>
            <a:pPr marL="0" indent="0">
              <a:buNone/>
            </a:pPr>
            <a:endParaRPr lang="en-US" dirty="0"/>
          </a:p>
        </p:txBody>
      </p:sp>
    </p:spTree>
    <p:extLst>
      <p:ext uri="{BB962C8B-B14F-4D97-AF65-F5344CB8AC3E}">
        <p14:creationId xmlns:p14="http://schemas.microsoft.com/office/powerpoint/2010/main" val="335107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a:t>
            </a:r>
            <a:endParaRPr lang="en-US" dirty="0"/>
          </a:p>
        </p:txBody>
      </p:sp>
      <p:sp>
        <p:nvSpPr>
          <p:cNvPr id="3" name="Content Placeholder 2"/>
          <p:cNvSpPr>
            <a:spLocks noGrp="1"/>
          </p:cNvSpPr>
          <p:nvPr>
            <p:ph idx="1"/>
          </p:nvPr>
        </p:nvSpPr>
        <p:spPr>
          <a:xfrm>
            <a:off x="829545" y="2054073"/>
            <a:ext cx="10515600" cy="4351338"/>
          </a:xfrm>
        </p:spPr>
        <p:txBody>
          <a:bodyPr>
            <a:normAutofit lnSpcReduction="10000"/>
          </a:bodyPr>
          <a:lstStyle/>
          <a:p>
            <a:r>
              <a:rPr lang="en-US" dirty="0" smtClean="0"/>
              <a:t>Who are you for?</a:t>
            </a:r>
          </a:p>
          <a:p>
            <a:r>
              <a:rPr lang="en-US" dirty="0" smtClean="0"/>
              <a:t>What do you want them to know?</a:t>
            </a:r>
          </a:p>
          <a:p>
            <a:r>
              <a:rPr lang="en-US" dirty="0" smtClean="0"/>
              <a:t>What do want them to do?</a:t>
            </a:r>
          </a:p>
          <a:p>
            <a:r>
              <a:rPr lang="en-US" dirty="0" smtClean="0"/>
              <a:t>Comprehension comes from asking questions….</a:t>
            </a:r>
          </a:p>
          <a:p>
            <a:r>
              <a:rPr lang="en-US" dirty="0" smtClean="0"/>
              <a:t>There is always a dialogue happening whether it is out loud or just in people’s head. </a:t>
            </a:r>
          </a:p>
          <a:p>
            <a:r>
              <a:rPr lang="en-US" dirty="0" smtClean="0"/>
              <a:t>If you aren’t answering the questions that are going through their head, you wont be able to attain their belief. </a:t>
            </a:r>
          </a:p>
          <a:p>
            <a:r>
              <a:rPr lang="en-US" dirty="0"/>
              <a:t>Always ask yourself: if I say this what's the question that is likely to be in the audience’s head? </a:t>
            </a:r>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3348742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TotalTime>
  <Words>1705</Words>
  <Application>Microsoft Office PowerPoint</Application>
  <PresentationFormat>Widescreen</PresentationFormat>
  <Paragraphs>151</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The Red Thread of Persuasion </vt:lpstr>
      <vt:lpstr>The Right Content </vt:lpstr>
      <vt:lpstr>DO – BELIEVE - KNOW</vt:lpstr>
      <vt:lpstr>A Whole New Way to Look at Paper Towels </vt:lpstr>
      <vt:lpstr>PowerPoint Presentation</vt:lpstr>
      <vt:lpstr>Helping to define their goal (not yours) </vt:lpstr>
      <vt:lpstr>Ponder this….</vt:lpstr>
      <vt:lpstr>Context </vt:lpstr>
      <vt:lpstr>Red Thread Path </vt:lpstr>
      <vt:lpstr>PowerPoint Presentation</vt:lpstr>
      <vt:lpstr>PowerPoint Presentation</vt:lpstr>
      <vt:lpstr>Goal </vt:lpstr>
      <vt:lpstr>Problem </vt:lpstr>
      <vt:lpstr>Idea </vt:lpstr>
      <vt:lpstr>Change </vt:lpstr>
      <vt:lpstr>Action </vt:lpstr>
      <vt:lpstr>PowerPoint Presentation</vt:lpstr>
      <vt:lpstr>Red Thread Mad Libs </vt:lpstr>
      <vt:lpstr>PowerPoint Presentation</vt:lpstr>
      <vt:lpstr>PowerPoint Presentation</vt:lpstr>
      <vt:lpstr>PowerPoint Presentation</vt:lpstr>
      <vt:lpstr>Within Each Section </vt:lpstr>
      <vt:lpstr>Conclusion </vt:lpstr>
      <vt:lpstr>Recommended Links and Videos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Behan</dc:creator>
  <cp:lastModifiedBy>Gaby Kalapos</cp:lastModifiedBy>
  <cp:revision>44</cp:revision>
  <dcterms:created xsi:type="dcterms:W3CDTF">2016-09-22T17:24:58Z</dcterms:created>
  <dcterms:modified xsi:type="dcterms:W3CDTF">2018-04-27T19:46:19Z</dcterms:modified>
</cp:coreProperties>
</file>