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83" r:id="rId4"/>
    <p:sldId id="294" r:id="rId5"/>
    <p:sldId id="286" r:id="rId6"/>
    <p:sldId id="289" r:id="rId7"/>
    <p:sldId id="287" r:id="rId8"/>
    <p:sldId id="288" r:id="rId9"/>
    <p:sldId id="290" r:id="rId10"/>
    <p:sldId id="291" r:id="rId11"/>
    <p:sldId id="293" r:id="rId12"/>
    <p:sldId id="285" r:id="rId13"/>
    <p:sldId id="29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26" autoAdjust="0"/>
    <p:restoredTop sz="94660"/>
  </p:normalViewPr>
  <p:slideViewPr>
    <p:cSldViewPr snapToGrid="0">
      <p:cViewPr>
        <p:scale>
          <a:sx n="66" d="100"/>
          <a:sy n="66" d="100"/>
        </p:scale>
        <p:origin x="51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rotWithShape="1">
          <a:blip r:embed="rId2" cstate="print"/>
          <a:srcRect b="11179"/>
          <a:stretch/>
        </p:blipFill>
        <p:spPr bwMode="auto">
          <a:xfrm>
            <a:off x="0" y="3602038"/>
            <a:ext cx="12192000" cy="3255962"/>
          </a:xfrm>
          <a:prstGeom prst="rect">
            <a:avLst/>
          </a:prstGeom>
          <a:noFill/>
          <a:ln w="9525">
            <a:noFill/>
            <a:miter lim="800000"/>
            <a:headEnd/>
            <a:tailEnd/>
          </a:ln>
          <a:effec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CA"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9E4C048-F170-4659-BAD6-C6D8EB5570B6}" type="datetimeFigureOut">
              <a:rPr lang="en-CA" smtClean="0"/>
              <a:t>2018-01-22</a:t>
            </a:fld>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B62F29B-B038-414C-8AA1-51D17BDB5EB1}" type="slidenum">
              <a:rPr lang="en-CA" smtClean="0"/>
              <a:t>‹#›</a:t>
            </a:fld>
            <a:endParaRPr lang="en-CA"/>
          </a:p>
        </p:txBody>
      </p:sp>
    </p:spTree>
    <p:extLst>
      <p:ext uri="{BB962C8B-B14F-4D97-AF65-F5344CB8AC3E}">
        <p14:creationId xmlns:p14="http://schemas.microsoft.com/office/powerpoint/2010/main" val="312605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9817" y="365125"/>
            <a:ext cx="10073983" cy="1325563"/>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517818" y="599345"/>
            <a:ext cx="10515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6293027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4"/>
          <a:srcRect t="17270" b="12684"/>
          <a:stretch/>
        </p:blipFill>
        <p:spPr>
          <a:xfrm>
            <a:off x="0" y="4572000"/>
            <a:ext cx="12193057" cy="2280356"/>
          </a:xfrm>
          <a:prstGeom prst="rect">
            <a:avLst/>
          </a:prstGeom>
          <a:effectLst>
            <a:softEdge rad="0"/>
          </a:effectLst>
        </p:spPr>
      </p:pic>
      <p:sp>
        <p:nvSpPr>
          <p:cNvPr id="2" name="Title Placeholder 1"/>
          <p:cNvSpPr>
            <a:spLocks noGrp="1"/>
          </p:cNvSpPr>
          <p:nvPr>
            <p:ph type="title"/>
          </p:nvPr>
        </p:nvSpPr>
        <p:spPr>
          <a:xfrm>
            <a:off x="1306286" y="318558"/>
            <a:ext cx="9706024" cy="1325563"/>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96710" y="1775002"/>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6828" y="336358"/>
            <a:ext cx="992445" cy="915469"/>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732185" y="318558"/>
            <a:ext cx="3265713" cy="1088571"/>
          </a:xfrm>
          <a:prstGeom prst="rect">
            <a:avLst/>
          </a:prstGeom>
        </p:spPr>
      </p:pic>
    </p:spTree>
    <p:extLst>
      <p:ext uri="{BB962C8B-B14F-4D97-AF65-F5344CB8AC3E}">
        <p14:creationId xmlns:p14="http://schemas.microsoft.com/office/powerpoint/2010/main" val="290739893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b="1" kern="1200">
          <a:solidFill>
            <a:srgbClr val="00206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3754" y="182195"/>
            <a:ext cx="9617725" cy="7294305"/>
          </a:xfrm>
          <a:prstGeom prst="rect">
            <a:avLst/>
          </a:prstGeom>
          <a:noFill/>
        </p:spPr>
        <p:txBody>
          <a:bodyPr wrap="square" rtlCol="0">
            <a:spAutoFit/>
          </a:bodyPr>
          <a:lstStyle/>
          <a:p>
            <a:pPr algn="ctr"/>
            <a:endParaRPr lang="en-US" sz="1400" b="1" dirty="0" smtClean="0">
              <a:solidFill>
                <a:srgbClr val="002060"/>
              </a:solidFill>
            </a:endParaRPr>
          </a:p>
          <a:p>
            <a:pPr algn="ctr"/>
            <a:r>
              <a:rPr lang="en-US" sz="3600" b="1" dirty="0" smtClean="0">
                <a:solidFill>
                  <a:srgbClr val="002060"/>
                </a:solidFill>
              </a:rPr>
              <a:t>Clean Air Council </a:t>
            </a:r>
          </a:p>
          <a:p>
            <a:pPr algn="ctr"/>
            <a:r>
              <a:rPr lang="en-US" sz="3600" b="1" dirty="0" smtClean="0">
                <a:solidFill>
                  <a:srgbClr val="002060"/>
                </a:solidFill>
              </a:rPr>
              <a:t>DRAFT!! 2018 </a:t>
            </a:r>
            <a:r>
              <a:rPr lang="en-US" sz="3600" b="1" dirty="0" err="1" smtClean="0">
                <a:solidFill>
                  <a:srgbClr val="002060"/>
                </a:solidFill>
              </a:rPr>
              <a:t>Workplan</a:t>
            </a:r>
            <a:endParaRPr lang="en-US" sz="3600" b="1" dirty="0" smtClean="0">
              <a:solidFill>
                <a:srgbClr val="002060"/>
              </a:solidFill>
            </a:endParaRPr>
          </a:p>
          <a:p>
            <a:pPr algn="ctr"/>
            <a:endParaRPr lang="en-US" sz="3600" b="1" dirty="0" smtClean="0">
              <a:solidFill>
                <a:srgbClr val="002060"/>
              </a:solidFill>
            </a:endParaRPr>
          </a:p>
          <a:p>
            <a:pPr algn="ctr"/>
            <a:r>
              <a:rPr lang="en-US" sz="3600" b="1" dirty="0" smtClean="0">
                <a:solidFill>
                  <a:srgbClr val="002060"/>
                </a:solidFill>
              </a:rPr>
              <a:t>For Discussion and Input Purposes</a:t>
            </a:r>
          </a:p>
          <a:p>
            <a:pPr algn="ctr"/>
            <a:r>
              <a:rPr lang="en-US" sz="3600" b="1" dirty="0" smtClean="0">
                <a:solidFill>
                  <a:srgbClr val="002060"/>
                </a:solidFill>
              </a:rPr>
              <a:t>All of the following items are possible activities </a:t>
            </a:r>
          </a:p>
          <a:p>
            <a:pPr algn="ctr"/>
            <a:r>
              <a:rPr lang="en-US" sz="3600" b="1" dirty="0" smtClean="0">
                <a:solidFill>
                  <a:srgbClr val="002060"/>
                </a:solidFill>
              </a:rPr>
              <a:t>Seeking feedback on which resonate most with CAC members and what is missing and what should be changed</a:t>
            </a:r>
          </a:p>
          <a:p>
            <a:pPr algn="ctr"/>
            <a:r>
              <a:rPr lang="en-US" sz="3600" b="1" dirty="0" smtClean="0">
                <a:solidFill>
                  <a:srgbClr val="002060"/>
                </a:solidFill>
              </a:rPr>
              <a:t> </a:t>
            </a:r>
          </a:p>
          <a:p>
            <a:pPr algn="ctr"/>
            <a:r>
              <a:rPr lang="en-US" sz="3600" b="1" dirty="0" smtClean="0">
                <a:solidFill>
                  <a:srgbClr val="002060"/>
                </a:solidFill>
              </a:rPr>
              <a:t>Friday January 26</a:t>
            </a:r>
            <a:r>
              <a:rPr lang="en-US" sz="3600" b="1" baseline="30000" dirty="0" smtClean="0">
                <a:solidFill>
                  <a:srgbClr val="002060"/>
                </a:solidFill>
              </a:rPr>
              <a:t>th</a:t>
            </a:r>
            <a:endParaRPr lang="en-US" sz="3600" b="1" dirty="0" smtClean="0">
              <a:solidFill>
                <a:srgbClr val="002060"/>
              </a:solidFill>
            </a:endParaRPr>
          </a:p>
          <a:p>
            <a:pPr algn="ctr"/>
            <a:r>
              <a:rPr lang="en-US" sz="3600" b="1" dirty="0" smtClean="0">
                <a:solidFill>
                  <a:srgbClr val="002060"/>
                </a:solidFill>
              </a:rPr>
              <a:t>Clean Air Council Meeting </a:t>
            </a:r>
          </a:p>
          <a:p>
            <a:pPr algn="ctr"/>
            <a:endParaRPr lang="en-US" sz="3600" b="1" dirty="0" smtClean="0"/>
          </a:p>
          <a:p>
            <a:endParaRPr lang="en-US" sz="2200" dirty="0"/>
          </a:p>
        </p:txBody>
      </p:sp>
    </p:spTree>
    <p:extLst>
      <p:ext uri="{BB962C8B-B14F-4D97-AF65-F5344CB8AC3E}">
        <p14:creationId xmlns:p14="http://schemas.microsoft.com/office/powerpoint/2010/main" val="1679484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 7: Green Infrastructure </a:t>
            </a:r>
            <a:endParaRPr lang="en-US" dirty="0"/>
          </a:p>
        </p:txBody>
      </p:sp>
      <p:sp>
        <p:nvSpPr>
          <p:cNvPr id="3" name="Content Placeholder 2"/>
          <p:cNvSpPr>
            <a:spLocks noGrp="1"/>
          </p:cNvSpPr>
          <p:nvPr>
            <p:ph idx="1"/>
          </p:nvPr>
        </p:nvSpPr>
        <p:spPr>
          <a:xfrm>
            <a:off x="838200" y="1465243"/>
            <a:ext cx="10515600" cy="4752380"/>
          </a:xfrm>
        </p:spPr>
        <p:txBody>
          <a:bodyPr>
            <a:normAutofit/>
          </a:bodyPr>
          <a:lstStyle/>
          <a:p>
            <a:r>
              <a:rPr lang="en-CA" b="1" i="1" dirty="0" smtClean="0"/>
              <a:t>Identification </a:t>
            </a:r>
            <a:r>
              <a:rPr lang="en-CA" b="1" i="1" dirty="0"/>
              <a:t>and prioritization of opportunities to better manage green infrastructure to meet community infrastructure, health and ecosystem service needs. </a:t>
            </a:r>
            <a:endParaRPr lang="en-CA" b="1" i="1" dirty="0" smtClean="0"/>
          </a:p>
          <a:p>
            <a:r>
              <a:rPr lang="en-CA" dirty="0" smtClean="0"/>
              <a:t>Natural Capital Asset Calculation Workshop </a:t>
            </a:r>
          </a:p>
          <a:p>
            <a:r>
              <a:rPr lang="en-CA" dirty="0" smtClean="0"/>
              <a:t>Natural Capital Asset integration into Municipal Budgets</a:t>
            </a:r>
          </a:p>
          <a:p>
            <a:r>
              <a:rPr lang="en-CA" dirty="0" smtClean="0"/>
              <a:t>Webinars sharing of actions – Green Infrastructure Coalition and Eco Health </a:t>
            </a:r>
          </a:p>
          <a:p>
            <a:r>
              <a:rPr lang="en-CA" dirty="0" smtClean="0"/>
              <a:t>Green Infrastructure Road Map </a:t>
            </a:r>
          </a:p>
          <a:p>
            <a:endParaRPr lang="en-CA" dirty="0" smtClean="0"/>
          </a:p>
          <a:p>
            <a:endParaRPr lang="en-CA" b="1" i="1" dirty="0"/>
          </a:p>
          <a:p>
            <a:endParaRPr lang="en-US" dirty="0" smtClean="0"/>
          </a:p>
        </p:txBody>
      </p:sp>
    </p:spTree>
    <p:extLst>
      <p:ext uri="{BB962C8B-B14F-4D97-AF65-F5344CB8AC3E}">
        <p14:creationId xmlns:p14="http://schemas.microsoft.com/office/powerpoint/2010/main" val="2385893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18" y="365125"/>
            <a:ext cx="7522660" cy="1325563"/>
          </a:xfrm>
        </p:spPr>
        <p:txBody>
          <a:bodyPr/>
          <a:lstStyle/>
          <a:p>
            <a:r>
              <a:rPr lang="en-US" dirty="0" smtClean="0"/>
              <a:t>D # 8: Community Energy </a:t>
            </a:r>
            <a:endParaRPr lang="en-US" dirty="0"/>
          </a:p>
        </p:txBody>
      </p:sp>
      <p:sp>
        <p:nvSpPr>
          <p:cNvPr id="3" name="Content Placeholder 2"/>
          <p:cNvSpPr>
            <a:spLocks noGrp="1"/>
          </p:cNvSpPr>
          <p:nvPr>
            <p:ph idx="1"/>
          </p:nvPr>
        </p:nvSpPr>
        <p:spPr>
          <a:xfrm>
            <a:off x="838200" y="1524000"/>
            <a:ext cx="10515600" cy="4913960"/>
          </a:xfrm>
        </p:spPr>
        <p:txBody>
          <a:bodyPr>
            <a:normAutofit fontScale="92500" lnSpcReduction="20000"/>
          </a:bodyPr>
          <a:lstStyle/>
          <a:p>
            <a:r>
              <a:rPr lang="en-CA" b="1" i="1" dirty="0" smtClean="0"/>
              <a:t>Development </a:t>
            </a:r>
            <a:r>
              <a:rPr lang="en-CA" b="1" i="1" dirty="0"/>
              <a:t>of a community objective for energy use and planning that recognizes the role energy plays in local economic development, energy security and resilience, addressing air pollution and climate change, and building healthier and more resilient, livable and competitive communities. </a:t>
            </a:r>
          </a:p>
          <a:p>
            <a:r>
              <a:rPr lang="en-US" dirty="0" smtClean="0"/>
              <a:t>How have community energy projects been financed thus far Webinar/Case Study Series/Workshop </a:t>
            </a:r>
          </a:p>
          <a:p>
            <a:r>
              <a:rPr lang="en-US" dirty="0" smtClean="0"/>
              <a:t>Planning Alignment – Improving integration between provincial regional electricity plans, utility CDM plans, community energy plans (in partnership with QUEST) </a:t>
            </a:r>
          </a:p>
          <a:p>
            <a:r>
              <a:rPr lang="en-US" dirty="0" smtClean="0"/>
              <a:t>Municipal and Energy Co-ops matchmaking – where is the alignment, how can they possibly work together (in partnership with TREC). What energy business models allow for local ownership? Of those business models what would be of interest to municipalities</a:t>
            </a:r>
            <a:r>
              <a:rPr lang="en-US" dirty="0" smtClean="0"/>
              <a:t>? How can co-ops move into the energy efficiency market? Where is their common ground between community investors and municipalities?</a:t>
            </a:r>
            <a:endParaRPr lang="en-US" dirty="0"/>
          </a:p>
        </p:txBody>
      </p:sp>
    </p:spTree>
    <p:extLst>
      <p:ext uri="{BB962C8B-B14F-4D97-AF65-F5344CB8AC3E}">
        <p14:creationId xmlns:p14="http://schemas.microsoft.com/office/powerpoint/2010/main" val="2948232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18" y="365125"/>
            <a:ext cx="7515840" cy="1325563"/>
          </a:xfrm>
        </p:spPr>
        <p:txBody>
          <a:bodyPr/>
          <a:lstStyle/>
          <a:p>
            <a:r>
              <a:rPr lang="en-US" dirty="0" smtClean="0"/>
              <a:t>D # 9: Sustainability Training, Tracking  &amp; Reporting </a:t>
            </a:r>
            <a:endParaRPr lang="en-US" dirty="0"/>
          </a:p>
        </p:txBody>
      </p:sp>
      <p:sp>
        <p:nvSpPr>
          <p:cNvPr id="3" name="Content Placeholder 2"/>
          <p:cNvSpPr>
            <a:spLocks noGrp="1"/>
          </p:cNvSpPr>
          <p:nvPr>
            <p:ph idx="1"/>
          </p:nvPr>
        </p:nvSpPr>
        <p:spPr>
          <a:xfrm>
            <a:off x="838200" y="2012509"/>
            <a:ext cx="10515600" cy="4351338"/>
          </a:xfrm>
        </p:spPr>
        <p:txBody>
          <a:bodyPr>
            <a:normAutofit/>
          </a:bodyPr>
          <a:lstStyle/>
          <a:p>
            <a:r>
              <a:rPr lang="en-CA" b="1" i="1" dirty="0" smtClean="0"/>
              <a:t>Integration </a:t>
            </a:r>
            <a:r>
              <a:rPr lang="en-CA" b="1" i="1" dirty="0"/>
              <a:t>of sustainability considerations and opportunities into all municipal strategies, plans, departments and council reports. </a:t>
            </a:r>
            <a:endParaRPr lang="en-CA" b="1" i="1" dirty="0" smtClean="0"/>
          </a:p>
          <a:p>
            <a:r>
              <a:rPr lang="en-CA" dirty="0" smtClean="0"/>
              <a:t>Webinar Series </a:t>
            </a:r>
          </a:p>
          <a:p>
            <a:r>
              <a:rPr lang="en-CA" dirty="0" smtClean="0"/>
              <a:t>White Paper/Scan on who is doing what and what it is achieving</a:t>
            </a:r>
          </a:p>
          <a:p>
            <a:r>
              <a:rPr lang="en-CA" dirty="0" smtClean="0"/>
              <a:t>CAC Meeting/Workshop </a:t>
            </a:r>
            <a:endParaRPr lang="en-CA" dirty="0"/>
          </a:p>
          <a:p>
            <a:endParaRPr lang="en-US" dirty="0"/>
          </a:p>
        </p:txBody>
      </p:sp>
    </p:spTree>
    <p:extLst>
      <p:ext uri="{BB962C8B-B14F-4D97-AF65-F5344CB8AC3E}">
        <p14:creationId xmlns:p14="http://schemas.microsoft.com/office/powerpoint/2010/main" val="345769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18" y="365125"/>
            <a:ext cx="7515840" cy="1325563"/>
          </a:xfrm>
        </p:spPr>
        <p:txBody>
          <a:bodyPr/>
          <a:lstStyle/>
          <a:p>
            <a:r>
              <a:rPr lang="en-CA" dirty="0" smtClean="0"/>
              <a:t>D # 10: Air Quality </a:t>
            </a:r>
            <a:endParaRPr lang="en-CA" dirty="0"/>
          </a:p>
        </p:txBody>
      </p:sp>
      <p:sp>
        <p:nvSpPr>
          <p:cNvPr id="3" name="Content Placeholder 2"/>
          <p:cNvSpPr>
            <a:spLocks noGrp="1"/>
          </p:cNvSpPr>
          <p:nvPr>
            <p:ph idx="1"/>
          </p:nvPr>
        </p:nvSpPr>
        <p:spPr>
          <a:xfrm>
            <a:off x="838200" y="1690688"/>
            <a:ext cx="10515600" cy="4667881"/>
          </a:xfrm>
        </p:spPr>
        <p:txBody>
          <a:bodyPr/>
          <a:lstStyle/>
          <a:p>
            <a:r>
              <a:rPr lang="en-CA" b="1" i="1" dirty="0" smtClean="0"/>
              <a:t>Work </a:t>
            </a:r>
            <a:r>
              <a:rPr lang="en-CA" b="1" i="1" dirty="0"/>
              <a:t>with the Province of Ontario and the Government of Canada on the implementation of an Air Quality Management System to ensure continuous improvements in air quality by incorporating interventions and policies that address emission reduction opportunities and reduce air pollution exposure in order to protect the health of residents. </a:t>
            </a:r>
            <a:endParaRPr lang="en-CA" b="1" i="1" dirty="0" smtClean="0"/>
          </a:p>
          <a:p>
            <a:r>
              <a:rPr lang="en-CA" dirty="0" smtClean="0"/>
              <a:t>AQMS Update (once there is something to update on) </a:t>
            </a:r>
          </a:p>
          <a:p>
            <a:r>
              <a:rPr lang="en-CA" dirty="0" smtClean="0"/>
              <a:t>Air Quality Monitoring Roundtable Meeting</a:t>
            </a:r>
          </a:p>
          <a:p>
            <a:pPr marL="0" indent="0">
              <a:buNone/>
            </a:pPr>
            <a:endParaRPr lang="en-CA" dirty="0"/>
          </a:p>
          <a:p>
            <a:endParaRPr lang="en-CA" dirty="0"/>
          </a:p>
        </p:txBody>
      </p:sp>
    </p:spTree>
    <p:extLst>
      <p:ext uri="{BB962C8B-B14F-4D97-AF65-F5344CB8AC3E}">
        <p14:creationId xmlns:p14="http://schemas.microsoft.com/office/powerpoint/2010/main" val="2710890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436" y="365125"/>
            <a:ext cx="7344064" cy="1325563"/>
          </a:xfrm>
        </p:spPr>
        <p:txBody>
          <a:bodyPr/>
          <a:lstStyle/>
          <a:p>
            <a:r>
              <a:rPr lang="en-US" dirty="0" smtClean="0"/>
              <a:t>D # 1: Energy Efficiency &amp; Conservation </a:t>
            </a:r>
            <a:endParaRPr lang="en-US" dirty="0"/>
          </a:p>
        </p:txBody>
      </p:sp>
      <p:sp>
        <p:nvSpPr>
          <p:cNvPr id="3" name="Content Placeholder 2"/>
          <p:cNvSpPr>
            <a:spLocks noGrp="1"/>
          </p:cNvSpPr>
          <p:nvPr>
            <p:ph idx="1"/>
          </p:nvPr>
        </p:nvSpPr>
        <p:spPr>
          <a:xfrm>
            <a:off x="838200" y="1690688"/>
            <a:ext cx="10515600" cy="5167312"/>
          </a:xfrm>
        </p:spPr>
        <p:txBody>
          <a:bodyPr>
            <a:normAutofit fontScale="92500" lnSpcReduction="20000"/>
          </a:bodyPr>
          <a:lstStyle/>
          <a:p>
            <a:r>
              <a:rPr lang="en-US" dirty="0" smtClean="0"/>
              <a:t>Focus on 2019 Conservation Plan development </a:t>
            </a:r>
          </a:p>
          <a:p>
            <a:r>
              <a:rPr lang="en-US" dirty="0" smtClean="0"/>
              <a:t>4 webinars where COP participants share where they have had success on implementation of 2014 Plans</a:t>
            </a:r>
          </a:p>
          <a:p>
            <a:r>
              <a:rPr lang="en-US" dirty="0" smtClean="0"/>
              <a:t>How they have financed those actions </a:t>
            </a:r>
          </a:p>
          <a:p>
            <a:r>
              <a:rPr lang="en-US" dirty="0" smtClean="0"/>
              <a:t>How the CPs have been used to leverage council and departmental buy-in and support </a:t>
            </a:r>
          </a:p>
          <a:p>
            <a:r>
              <a:rPr lang="en-US" dirty="0" smtClean="0"/>
              <a:t>Where the challenges of getting council and departmental support have occurred and why </a:t>
            </a:r>
          </a:p>
          <a:p>
            <a:r>
              <a:rPr lang="en-US" dirty="0" smtClean="0"/>
              <a:t>How the 2019 Plans may be able to address those challenges </a:t>
            </a:r>
          </a:p>
          <a:p>
            <a:r>
              <a:rPr lang="en-US" dirty="0" smtClean="0"/>
              <a:t>Actions and Targets likely to be part of 2019 Plans </a:t>
            </a:r>
          </a:p>
          <a:p>
            <a:r>
              <a:rPr lang="en-US" dirty="0" smtClean="0"/>
              <a:t>Face to face workshop in </a:t>
            </a:r>
            <a:r>
              <a:rPr lang="en-US" dirty="0"/>
              <a:t>s</a:t>
            </a:r>
            <a:r>
              <a:rPr lang="en-US" dirty="0" smtClean="0"/>
              <a:t>pring and late fall </a:t>
            </a:r>
          </a:p>
          <a:p>
            <a:r>
              <a:rPr lang="en-US" dirty="0" smtClean="0"/>
              <a:t>Focus on benchmarking/improvements to 2019 Conservation Plan development and outcomes </a:t>
            </a:r>
          </a:p>
          <a:p>
            <a:endParaRPr lang="en-US" dirty="0" smtClean="0"/>
          </a:p>
          <a:p>
            <a:endParaRPr lang="en-US" dirty="0" smtClean="0"/>
          </a:p>
        </p:txBody>
      </p:sp>
    </p:spTree>
    <p:extLst>
      <p:ext uri="{BB962C8B-B14F-4D97-AF65-F5344CB8AC3E}">
        <p14:creationId xmlns:p14="http://schemas.microsoft.com/office/powerpoint/2010/main" val="4211639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18" y="365125"/>
            <a:ext cx="7434692" cy="1325563"/>
          </a:xfrm>
        </p:spPr>
        <p:txBody>
          <a:bodyPr>
            <a:normAutofit/>
          </a:bodyPr>
          <a:lstStyle/>
          <a:p>
            <a:r>
              <a:rPr lang="en-US" sz="3800" dirty="0" smtClean="0"/>
              <a:t>D # 1: Green Procurement </a:t>
            </a:r>
            <a:endParaRPr lang="en-US" sz="3800" dirty="0"/>
          </a:p>
        </p:txBody>
      </p:sp>
      <p:sp>
        <p:nvSpPr>
          <p:cNvPr id="3" name="Content Placeholder 2"/>
          <p:cNvSpPr>
            <a:spLocks noGrp="1"/>
          </p:cNvSpPr>
          <p:nvPr>
            <p:ph idx="1"/>
          </p:nvPr>
        </p:nvSpPr>
        <p:spPr>
          <a:xfrm>
            <a:off x="838200" y="1901673"/>
            <a:ext cx="10515600" cy="4351338"/>
          </a:xfrm>
        </p:spPr>
        <p:txBody>
          <a:bodyPr/>
          <a:lstStyle/>
          <a:p>
            <a:r>
              <a:rPr lang="en-US" dirty="0" smtClean="0"/>
              <a:t>4 webinars on updates on Green Procurement actions since 2013 </a:t>
            </a:r>
          </a:p>
          <a:p>
            <a:r>
              <a:rPr lang="en-US" dirty="0" smtClean="0"/>
              <a:t>Update to Scan </a:t>
            </a:r>
          </a:p>
          <a:p>
            <a:r>
              <a:rPr lang="en-US" dirty="0" smtClean="0"/>
              <a:t>Identification of barriers and discussion on possible ways to address barriers </a:t>
            </a:r>
          </a:p>
          <a:p>
            <a:r>
              <a:rPr lang="en-US" dirty="0" smtClean="0"/>
              <a:t>Face to face workshop in late 2018 or early 2019 to further explore the above bullet </a:t>
            </a:r>
          </a:p>
          <a:p>
            <a:pPr marL="0" indent="0">
              <a:buNone/>
            </a:pPr>
            <a:endParaRPr lang="en-US" dirty="0" smtClean="0"/>
          </a:p>
          <a:p>
            <a:endParaRPr lang="en-US" dirty="0"/>
          </a:p>
        </p:txBody>
      </p:sp>
    </p:spTree>
    <p:extLst>
      <p:ext uri="{BB962C8B-B14F-4D97-AF65-F5344CB8AC3E}">
        <p14:creationId xmlns:p14="http://schemas.microsoft.com/office/powerpoint/2010/main" val="53296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 1: Green Fleets </a:t>
            </a:r>
            <a:endParaRPr lang="en-US" dirty="0"/>
          </a:p>
        </p:txBody>
      </p:sp>
      <p:sp>
        <p:nvSpPr>
          <p:cNvPr id="3" name="Content Placeholder 2"/>
          <p:cNvSpPr>
            <a:spLocks noGrp="1"/>
          </p:cNvSpPr>
          <p:nvPr>
            <p:ph idx="1"/>
          </p:nvPr>
        </p:nvSpPr>
        <p:spPr>
          <a:xfrm>
            <a:off x="838200" y="1531345"/>
            <a:ext cx="10515600" cy="4884581"/>
          </a:xfrm>
        </p:spPr>
        <p:txBody>
          <a:bodyPr>
            <a:normAutofit/>
          </a:bodyPr>
          <a:lstStyle/>
          <a:p>
            <a:r>
              <a:rPr lang="en-US" dirty="0" smtClean="0"/>
              <a:t>EV Employee Policy – white paper, case studies, resources </a:t>
            </a:r>
          </a:p>
          <a:p>
            <a:r>
              <a:rPr lang="en-US" dirty="0" smtClean="0"/>
              <a:t>Work with Plug </a:t>
            </a:r>
            <a:r>
              <a:rPr lang="en-US" dirty="0" err="1" smtClean="0"/>
              <a:t>n’Drive</a:t>
            </a:r>
            <a:r>
              <a:rPr lang="en-US" dirty="0" smtClean="0"/>
              <a:t>  on EV promotion </a:t>
            </a:r>
          </a:p>
          <a:p>
            <a:r>
              <a:rPr lang="en-US" dirty="0" smtClean="0"/>
              <a:t>Collection of EV Green Fleets Business Cases </a:t>
            </a:r>
          </a:p>
          <a:p>
            <a:r>
              <a:rPr lang="en-US" dirty="0" smtClean="0"/>
              <a:t>Once there is greater uptake of EVs in fleets workshop to share experiences </a:t>
            </a:r>
          </a:p>
          <a:p>
            <a:r>
              <a:rPr lang="en-US" dirty="0" smtClean="0"/>
              <a:t>Workshop on Monitoring and Reporting and Green Fleets Actions? </a:t>
            </a:r>
          </a:p>
          <a:p>
            <a:endParaRPr lang="en-US" dirty="0" smtClean="0"/>
          </a:p>
          <a:p>
            <a:endParaRPr lang="en-US" dirty="0" smtClean="0"/>
          </a:p>
        </p:txBody>
      </p:sp>
    </p:spTree>
    <p:extLst>
      <p:ext uri="{BB962C8B-B14F-4D97-AF65-F5344CB8AC3E}">
        <p14:creationId xmlns:p14="http://schemas.microsoft.com/office/powerpoint/2010/main" val="4024044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 2: Resilience </a:t>
            </a:r>
            <a:endParaRPr lang="en-US" dirty="0"/>
          </a:p>
        </p:txBody>
      </p:sp>
      <p:sp>
        <p:nvSpPr>
          <p:cNvPr id="3" name="Content Placeholder 2"/>
          <p:cNvSpPr>
            <a:spLocks noGrp="1"/>
          </p:cNvSpPr>
          <p:nvPr>
            <p:ph idx="1"/>
          </p:nvPr>
        </p:nvSpPr>
        <p:spPr>
          <a:xfrm>
            <a:off x="838200" y="1410159"/>
            <a:ext cx="10515600" cy="4939833"/>
          </a:xfrm>
        </p:spPr>
        <p:txBody>
          <a:bodyPr>
            <a:normAutofit/>
          </a:bodyPr>
          <a:lstStyle/>
          <a:p>
            <a:r>
              <a:rPr lang="en-CA" b="1" i="1" dirty="0" smtClean="0"/>
              <a:t>Incorporation </a:t>
            </a:r>
            <a:r>
              <a:rPr lang="en-CA" b="1" i="1" dirty="0"/>
              <a:t>of future climate and extreme weather conditions into municipal decision making and identification of opportunities to increase community resilience. </a:t>
            </a:r>
            <a:endParaRPr lang="en-CA" b="1" i="1" dirty="0" smtClean="0"/>
          </a:p>
          <a:p>
            <a:r>
              <a:rPr lang="en-CA" dirty="0" smtClean="0"/>
              <a:t>Continue to facilitate discussions between CAC and province</a:t>
            </a:r>
          </a:p>
          <a:p>
            <a:r>
              <a:rPr lang="en-CA" dirty="0" smtClean="0"/>
              <a:t>CC resilience into infrastructure projects/federal funding/where is that headed and what does it mean to CAC members </a:t>
            </a:r>
          </a:p>
          <a:p>
            <a:r>
              <a:rPr lang="en-CA" dirty="0" smtClean="0"/>
              <a:t>Requirements/guidance – what does it mean and how does it get implemented?</a:t>
            </a:r>
          </a:p>
          <a:p>
            <a:r>
              <a:rPr lang="en-CA" dirty="0" smtClean="0"/>
              <a:t>Regional Resilience Collaboration </a:t>
            </a:r>
          </a:p>
          <a:p>
            <a:r>
              <a:rPr lang="en-CA" dirty="0" smtClean="0"/>
              <a:t>Communications Improvement – any direction/guidance from CAC? </a:t>
            </a:r>
          </a:p>
          <a:p>
            <a:endParaRPr lang="en-CA" dirty="0"/>
          </a:p>
          <a:p>
            <a:endParaRPr lang="en-US" dirty="0" smtClean="0"/>
          </a:p>
          <a:p>
            <a:endParaRPr lang="en-US" dirty="0"/>
          </a:p>
        </p:txBody>
      </p:sp>
    </p:spTree>
    <p:extLst>
      <p:ext uri="{BB962C8B-B14F-4D97-AF65-F5344CB8AC3E}">
        <p14:creationId xmlns:p14="http://schemas.microsoft.com/office/powerpoint/2010/main" val="1547509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17" y="365125"/>
            <a:ext cx="7588761" cy="1325563"/>
          </a:xfrm>
        </p:spPr>
        <p:txBody>
          <a:bodyPr/>
          <a:lstStyle/>
          <a:p>
            <a:r>
              <a:rPr lang="en-US" dirty="0" smtClean="0"/>
              <a:t>D </a:t>
            </a:r>
            <a:r>
              <a:rPr lang="en-US" dirty="0" smtClean="0"/>
              <a:t># 3 Active Transportation and TDM</a:t>
            </a:r>
            <a:endParaRPr lang="en-US" dirty="0"/>
          </a:p>
        </p:txBody>
      </p:sp>
      <p:sp>
        <p:nvSpPr>
          <p:cNvPr id="3" name="Content Placeholder 2"/>
          <p:cNvSpPr>
            <a:spLocks noGrp="1"/>
          </p:cNvSpPr>
          <p:nvPr>
            <p:ph idx="1"/>
          </p:nvPr>
        </p:nvSpPr>
        <p:spPr>
          <a:xfrm>
            <a:off x="838200" y="2009504"/>
            <a:ext cx="10515600" cy="4351338"/>
          </a:xfrm>
        </p:spPr>
        <p:txBody>
          <a:bodyPr/>
          <a:lstStyle/>
          <a:p>
            <a:r>
              <a:rPr lang="en-CA" b="1" i="1" dirty="0" smtClean="0"/>
              <a:t>Development </a:t>
            </a:r>
            <a:r>
              <a:rPr lang="en-CA" b="1" i="1" dirty="0"/>
              <a:t>and implementation of active transportation and transportation demand management into transportation planning, policy and decision making. </a:t>
            </a:r>
          </a:p>
          <a:p>
            <a:r>
              <a:rPr lang="en-US" dirty="0" smtClean="0"/>
              <a:t>Improve Communications on AT efforts across CAC member municipalities – case studies how best to promote them</a:t>
            </a:r>
          </a:p>
          <a:p>
            <a:r>
              <a:rPr lang="en-US" dirty="0" smtClean="0"/>
              <a:t>AT Scan update</a:t>
            </a:r>
          </a:p>
          <a:p>
            <a:r>
              <a:rPr lang="en-US" dirty="0" smtClean="0"/>
              <a:t>Bringing together </a:t>
            </a:r>
            <a:r>
              <a:rPr lang="en-US" dirty="0" err="1" smtClean="0"/>
              <a:t>Metrolinx</a:t>
            </a:r>
            <a:r>
              <a:rPr lang="en-US" dirty="0" smtClean="0"/>
              <a:t> network (TDM &amp; AT with CAC)</a:t>
            </a:r>
          </a:p>
          <a:p>
            <a:r>
              <a:rPr lang="en-US" dirty="0" smtClean="0"/>
              <a:t>If so what would be the ideal outcome from that?</a:t>
            </a:r>
          </a:p>
          <a:p>
            <a:endParaRPr lang="en-US" dirty="0" smtClean="0"/>
          </a:p>
          <a:p>
            <a:endParaRPr lang="en-US" dirty="0" smtClean="0"/>
          </a:p>
        </p:txBody>
      </p:sp>
    </p:spTree>
    <p:extLst>
      <p:ext uri="{BB962C8B-B14F-4D97-AF65-F5344CB8AC3E}">
        <p14:creationId xmlns:p14="http://schemas.microsoft.com/office/powerpoint/2010/main" val="250017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17" y="365125"/>
            <a:ext cx="7302709" cy="1325563"/>
          </a:xfrm>
        </p:spPr>
        <p:txBody>
          <a:bodyPr>
            <a:normAutofit fontScale="90000"/>
          </a:bodyPr>
          <a:lstStyle/>
          <a:p>
            <a:r>
              <a:rPr lang="en-US" dirty="0" smtClean="0"/>
              <a:t>D # 4: Public Health Communications &amp; Busines</a:t>
            </a:r>
            <a:r>
              <a:rPr lang="en-US" dirty="0" smtClean="0"/>
              <a:t>s Case </a:t>
            </a:r>
            <a:endParaRPr lang="en-US" dirty="0"/>
          </a:p>
        </p:txBody>
      </p:sp>
      <p:sp>
        <p:nvSpPr>
          <p:cNvPr id="3" name="Content Placeholder 2"/>
          <p:cNvSpPr>
            <a:spLocks noGrp="1"/>
          </p:cNvSpPr>
          <p:nvPr>
            <p:ph idx="1"/>
          </p:nvPr>
        </p:nvSpPr>
        <p:spPr>
          <a:xfrm>
            <a:off x="838200" y="1597446"/>
            <a:ext cx="10515600" cy="4818480"/>
          </a:xfrm>
        </p:spPr>
        <p:txBody>
          <a:bodyPr>
            <a:normAutofit/>
          </a:bodyPr>
          <a:lstStyle/>
          <a:p>
            <a:r>
              <a:rPr lang="en-CA" b="1" i="1" dirty="0" smtClean="0"/>
              <a:t>Identification </a:t>
            </a:r>
            <a:r>
              <a:rPr lang="en-CA" b="1" i="1" dirty="0"/>
              <a:t>and integration of health evidence into transportation, land use, climate change, and natural spaces planning decisions. </a:t>
            </a:r>
            <a:endParaRPr lang="en-CA" b="1" i="1" dirty="0" smtClean="0"/>
          </a:p>
          <a:p>
            <a:r>
              <a:rPr lang="en-CA" dirty="0" smtClean="0"/>
              <a:t>Need help scoping this down</a:t>
            </a:r>
          </a:p>
          <a:p>
            <a:r>
              <a:rPr lang="en-CA" dirty="0" smtClean="0"/>
              <a:t>What would be of value </a:t>
            </a:r>
          </a:p>
          <a:p>
            <a:r>
              <a:rPr lang="en-CA" dirty="0" smtClean="0"/>
              <a:t>Eco Health Toolkit Policies and Actions?</a:t>
            </a:r>
          </a:p>
          <a:p>
            <a:r>
              <a:rPr lang="en-CA" dirty="0" smtClean="0"/>
              <a:t>Info-graphics for municipal and public health communications? </a:t>
            </a:r>
          </a:p>
          <a:p>
            <a:pPr marL="0" indent="0">
              <a:buNone/>
            </a:pPr>
            <a:endParaRPr lang="en-CA" dirty="0"/>
          </a:p>
          <a:p>
            <a:pPr marL="0" indent="0">
              <a:buNone/>
            </a:pPr>
            <a:endParaRPr lang="en-US" dirty="0"/>
          </a:p>
        </p:txBody>
      </p:sp>
    </p:spTree>
    <p:extLst>
      <p:ext uri="{BB962C8B-B14F-4D97-AF65-F5344CB8AC3E}">
        <p14:creationId xmlns:p14="http://schemas.microsoft.com/office/powerpoint/2010/main" val="1223327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18" y="365125"/>
            <a:ext cx="7398962" cy="1325563"/>
          </a:xfrm>
        </p:spPr>
        <p:txBody>
          <a:bodyPr/>
          <a:lstStyle/>
          <a:p>
            <a:r>
              <a:rPr lang="en-US" dirty="0" smtClean="0"/>
              <a:t>D # 5: Green Development Standards </a:t>
            </a:r>
            <a:endParaRPr lang="en-US" dirty="0"/>
          </a:p>
        </p:txBody>
      </p:sp>
      <p:sp>
        <p:nvSpPr>
          <p:cNvPr id="3" name="Content Placeholder 2"/>
          <p:cNvSpPr>
            <a:spLocks noGrp="1"/>
          </p:cNvSpPr>
          <p:nvPr>
            <p:ph idx="1"/>
          </p:nvPr>
        </p:nvSpPr>
        <p:spPr>
          <a:xfrm>
            <a:off x="838200" y="1812758"/>
            <a:ext cx="10515600" cy="4684295"/>
          </a:xfrm>
        </p:spPr>
        <p:txBody>
          <a:bodyPr>
            <a:noAutofit/>
          </a:bodyPr>
          <a:lstStyle/>
          <a:p>
            <a:r>
              <a:rPr lang="en-CA" sz="1800" b="1" i="1" dirty="0" smtClean="0"/>
              <a:t>Increase and strengthen recognition of municipal authority to implement community green development standards based on performance metrics that are monitored, reviewed and updated on an ongoing basis. </a:t>
            </a:r>
          </a:p>
          <a:p>
            <a:r>
              <a:rPr lang="en-US" sz="1800" dirty="0" smtClean="0"/>
              <a:t>New Municipal Council: Green Development Standard COP participation memo (white paper and scan can support that) – to get council/senior management support for exploring the development of GDS</a:t>
            </a:r>
          </a:p>
          <a:p>
            <a:r>
              <a:rPr lang="en-CA" sz="1800" dirty="0" smtClean="0"/>
              <a:t>Identify wording used in those jurisdictions that have GDS have incorporated into their OPs, SPs, etc.</a:t>
            </a:r>
            <a:endParaRPr lang="en-US" sz="1800" dirty="0" smtClean="0"/>
          </a:p>
          <a:p>
            <a:r>
              <a:rPr lang="en-US" sz="1800" dirty="0" smtClean="0"/>
              <a:t>Case Studies on GDS implementation: what measures are getting implemented. What the developments look like. What makes them greener. </a:t>
            </a:r>
          </a:p>
          <a:p>
            <a:r>
              <a:rPr lang="en-US" sz="1800" dirty="0" smtClean="0"/>
              <a:t>Dog and Pony Show: Peers in jurisdictions that have a GDS visit those where they trying to advance them </a:t>
            </a:r>
          </a:p>
          <a:p>
            <a:r>
              <a:rPr lang="en-US" sz="1800" dirty="0" smtClean="0"/>
              <a:t>Metrics Update: ex. environmentally sensitive areas; climate change adaptation </a:t>
            </a:r>
          </a:p>
          <a:p>
            <a:r>
              <a:rPr lang="en-US" sz="1800" dirty="0" smtClean="0"/>
              <a:t>Incentive and Financing mechanisms – how to address any upfront capital cost increases from green metrics</a:t>
            </a:r>
          </a:p>
          <a:p>
            <a:r>
              <a:rPr lang="en-US" sz="1800" dirty="0" smtClean="0"/>
              <a:t>Builder outreach – Those that participate; better understand builder resistance</a:t>
            </a:r>
          </a:p>
          <a:p>
            <a:r>
              <a:rPr lang="en-US" sz="1800" dirty="0" smtClean="0"/>
              <a:t>Potential Transition 2050 project </a:t>
            </a:r>
            <a:endParaRPr lang="en-US" sz="1800" dirty="0"/>
          </a:p>
        </p:txBody>
      </p:sp>
    </p:spTree>
    <p:extLst>
      <p:ext uri="{BB962C8B-B14F-4D97-AF65-F5344CB8AC3E}">
        <p14:creationId xmlns:p14="http://schemas.microsoft.com/office/powerpoint/2010/main" val="3072111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18" y="365125"/>
            <a:ext cx="7467576" cy="1325563"/>
          </a:xfrm>
        </p:spPr>
        <p:txBody>
          <a:bodyPr/>
          <a:lstStyle/>
          <a:p>
            <a:r>
              <a:rPr lang="en-US" dirty="0" smtClean="0"/>
              <a:t>D # 6: Communications &amp; Engagement </a:t>
            </a:r>
            <a:endParaRPr lang="en-US" dirty="0"/>
          </a:p>
        </p:txBody>
      </p:sp>
      <p:sp>
        <p:nvSpPr>
          <p:cNvPr id="3" name="Content Placeholder 2"/>
          <p:cNvSpPr>
            <a:spLocks noGrp="1"/>
          </p:cNvSpPr>
          <p:nvPr>
            <p:ph idx="1"/>
          </p:nvPr>
        </p:nvSpPr>
        <p:spPr>
          <a:xfrm>
            <a:off x="838200" y="1828800"/>
            <a:ext cx="10515600" cy="4840515"/>
          </a:xfrm>
        </p:spPr>
        <p:txBody>
          <a:bodyPr>
            <a:normAutofit/>
          </a:bodyPr>
          <a:lstStyle/>
          <a:p>
            <a:r>
              <a:rPr lang="en-CA" b="1" i="1" dirty="0" smtClean="0"/>
              <a:t>Continuous </a:t>
            </a:r>
            <a:r>
              <a:rPr lang="en-CA" b="1" i="1" dirty="0"/>
              <a:t>efforts towards encouraging public engagement and facilitation of community actions on municipal environmental, climate change, clean air and sustainability priorities and efforts. </a:t>
            </a:r>
          </a:p>
          <a:p>
            <a:r>
              <a:rPr lang="en-US" dirty="0" smtClean="0"/>
              <a:t>Continuation of sharing on who is doing what and how they are engaging their community partners and community as a whole </a:t>
            </a:r>
          </a:p>
          <a:p>
            <a:r>
              <a:rPr lang="en-US" dirty="0" smtClean="0"/>
              <a:t>Turning around the communications message from </a:t>
            </a:r>
            <a:r>
              <a:rPr lang="en-US" dirty="0" err="1" smtClean="0"/>
              <a:t>ghg</a:t>
            </a:r>
            <a:r>
              <a:rPr lang="en-US" dirty="0" smtClean="0"/>
              <a:t> reductions towards community livability with </a:t>
            </a:r>
            <a:r>
              <a:rPr lang="en-US" dirty="0" err="1" smtClean="0"/>
              <a:t>ghg</a:t>
            </a:r>
            <a:r>
              <a:rPr lang="en-US" dirty="0" smtClean="0"/>
              <a:t> reductions being the co-benefit </a:t>
            </a:r>
          </a:p>
          <a:p>
            <a:r>
              <a:rPr lang="en-US" dirty="0" smtClean="0"/>
              <a:t>Developing communications messaging and strategy </a:t>
            </a:r>
          </a:p>
          <a:p>
            <a:r>
              <a:rPr lang="en-US" dirty="0" smtClean="0"/>
              <a:t>Would need to get additional resources to support a decent chance at this ambitious effort </a:t>
            </a:r>
          </a:p>
          <a:p>
            <a:endParaRPr lang="en-US" dirty="0"/>
          </a:p>
        </p:txBody>
      </p:sp>
    </p:spTree>
    <p:extLst>
      <p:ext uri="{BB962C8B-B14F-4D97-AF65-F5344CB8AC3E}">
        <p14:creationId xmlns:p14="http://schemas.microsoft.com/office/powerpoint/2010/main" val="3955251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TotalTime>
  <Words>1034</Words>
  <Application>Microsoft Office PowerPoint</Application>
  <PresentationFormat>Widescreen</PresentationFormat>
  <Paragraphs>88</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D # 1: Energy Efficiency &amp; Conservation </vt:lpstr>
      <vt:lpstr>D # 1: Green Procurement </vt:lpstr>
      <vt:lpstr>D # 1: Green Fleets </vt:lpstr>
      <vt:lpstr>D # 2: Resilience </vt:lpstr>
      <vt:lpstr>D # 3 Active Transportation and TDM</vt:lpstr>
      <vt:lpstr>D # 4: Public Health Communications &amp; Business Case </vt:lpstr>
      <vt:lpstr>D # 5: Green Development Standards </vt:lpstr>
      <vt:lpstr>D # 6: Communications &amp; Engagement </vt:lpstr>
      <vt:lpstr>D # 7: Green Infrastructure </vt:lpstr>
      <vt:lpstr>D # 8: Community Energy </vt:lpstr>
      <vt:lpstr>D # 9: Sustainability Training, Tracking  &amp; Reporting </vt:lpstr>
      <vt:lpstr>D # 10: Air Quality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Behan</dc:creator>
  <cp:lastModifiedBy>gkalapos</cp:lastModifiedBy>
  <cp:revision>34</cp:revision>
  <dcterms:created xsi:type="dcterms:W3CDTF">2016-09-22T17:24:58Z</dcterms:created>
  <dcterms:modified xsi:type="dcterms:W3CDTF">2018-01-22T23:36:15Z</dcterms:modified>
</cp:coreProperties>
</file>